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1" r:id="rId6"/>
    <p:sldId id="263" r:id="rId7"/>
    <p:sldId id="265" r:id="rId8"/>
    <p:sldId id="268" r:id="rId9"/>
    <p:sldId id="262" r:id="rId10"/>
    <p:sldId id="260" r:id="rId11"/>
    <p:sldId id="264" r:id="rId12"/>
    <p:sldId id="266" r:id="rId13"/>
    <p:sldId id="270" r:id="rId14"/>
    <p:sldId id="272" r:id="rId15"/>
    <p:sldId id="277" r:id="rId16"/>
  </p:sldIdLst>
  <p:sldSz cx="18288000" cy="10287000"/>
  <p:notesSz cx="6858000" cy="9144000"/>
  <p:embeddedFontLst>
    <p:embeddedFont>
      <p:font typeface="Cambria Math" panose="02040503050406030204" pitchFamily="18" charset="0"/>
      <p:regular r:id="rId18"/>
    </p:embeddedFont>
    <p:embeddedFont>
      <p:font typeface="DM Sans" pitchFamily="2" charset="77"/>
      <p:regular r:id="rId19"/>
      <p:bold r:id="rId20"/>
      <p:italic r:id="rId21"/>
      <p:boldItalic r:id="rId22"/>
    </p:embeddedFont>
    <p:embeddedFont>
      <p:font typeface="DM Sans Bold" pitchFamily="2" charset="77"/>
      <p:regular r:id="rId23"/>
      <p:bold r:id="rId24"/>
    </p:embeddedFont>
    <p:embeddedFont>
      <p:font typeface="DM Sans Italics" pitchFamily="2" charset="77"/>
      <p:regular r:id="rId25"/>
      <p:italic r:id="rId26"/>
    </p:embeddedFont>
    <p:embeddedFont>
      <p:font typeface="Now Bold" pitchFamily="2" charset="77"/>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autoAdjust="0"/>
    <p:restoredTop sz="81893" autoAdjust="0"/>
  </p:normalViewPr>
  <p:slideViewPr>
    <p:cSldViewPr>
      <p:cViewPr varScale="1">
        <p:scale>
          <a:sx n="60" d="100"/>
          <a:sy n="60" d="100"/>
        </p:scale>
        <p:origin x="200" y="4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9950DD-EDEE-C24D-9FCA-ED49E123E0A7}" type="datetimeFigureOut">
              <a:rPr lang="it-IT" smtClean="0"/>
              <a:t>19/05/25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D6DEE7-ADF3-CA40-835C-561A5C4D95B3}" type="slidenum">
              <a:rPr lang="it-IT" smtClean="0"/>
              <a:t>‹N›</a:t>
            </a:fld>
            <a:endParaRPr lang="it-IT"/>
          </a:p>
        </p:txBody>
      </p:sp>
    </p:spTree>
    <p:extLst>
      <p:ext uri="{BB962C8B-B14F-4D97-AF65-F5344CB8AC3E}">
        <p14:creationId xmlns:p14="http://schemas.microsoft.com/office/powerpoint/2010/main" val="42032200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CCD6DEE7-ADF3-CA40-835C-561A5C4D95B3}" type="slidenum">
              <a:rPr lang="it-IT" smtClean="0"/>
              <a:t>1</a:t>
            </a:fld>
            <a:endParaRPr lang="it-IT"/>
          </a:p>
        </p:txBody>
      </p:sp>
    </p:spTree>
    <p:extLst>
      <p:ext uri="{BB962C8B-B14F-4D97-AF65-F5344CB8AC3E}">
        <p14:creationId xmlns:p14="http://schemas.microsoft.com/office/powerpoint/2010/main" val="1169578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CCD6DEE7-ADF3-CA40-835C-561A5C4D95B3}" type="slidenum">
              <a:rPr lang="it-IT" smtClean="0"/>
              <a:t>13</a:t>
            </a:fld>
            <a:endParaRPr lang="it-IT"/>
          </a:p>
        </p:txBody>
      </p:sp>
    </p:spTree>
    <p:extLst>
      <p:ext uri="{BB962C8B-B14F-4D97-AF65-F5344CB8AC3E}">
        <p14:creationId xmlns:p14="http://schemas.microsoft.com/office/powerpoint/2010/main" val="2950403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CCD6DEE7-ADF3-CA40-835C-561A5C4D95B3}" type="slidenum">
              <a:rPr lang="it-IT" smtClean="0"/>
              <a:t>15</a:t>
            </a:fld>
            <a:endParaRPr lang="it-IT"/>
          </a:p>
        </p:txBody>
      </p:sp>
    </p:spTree>
    <p:extLst>
      <p:ext uri="{BB962C8B-B14F-4D97-AF65-F5344CB8AC3E}">
        <p14:creationId xmlns:p14="http://schemas.microsoft.com/office/powerpoint/2010/main" val="3065799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CCD6DEE7-ADF3-CA40-835C-561A5C4D95B3}" type="slidenum">
              <a:rPr lang="it-IT" smtClean="0"/>
              <a:t>2</a:t>
            </a:fld>
            <a:endParaRPr lang="it-IT"/>
          </a:p>
        </p:txBody>
      </p:sp>
    </p:spTree>
    <p:extLst>
      <p:ext uri="{BB962C8B-B14F-4D97-AF65-F5344CB8AC3E}">
        <p14:creationId xmlns:p14="http://schemas.microsoft.com/office/powerpoint/2010/main" val="2675015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dirty="0"/>
          </a:p>
        </p:txBody>
      </p:sp>
      <p:sp>
        <p:nvSpPr>
          <p:cNvPr id="4" name="Segnaposto numero diapositiva 3"/>
          <p:cNvSpPr>
            <a:spLocks noGrp="1"/>
          </p:cNvSpPr>
          <p:nvPr>
            <p:ph type="sldNum" sz="quarter" idx="5"/>
          </p:nvPr>
        </p:nvSpPr>
        <p:spPr/>
        <p:txBody>
          <a:bodyPr/>
          <a:lstStyle/>
          <a:p>
            <a:fld id="{CCD6DEE7-ADF3-CA40-835C-561A5C4D95B3}" type="slidenum">
              <a:rPr lang="it-IT" smtClean="0"/>
              <a:t>3</a:t>
            </a:fld>
            <a:endParaRPr lang="it-IT"/>
          </a:p>
        </p:txBody>
      </p:sp>
    </p:spTree>
    <p:extLst>
      <p:ext uri="{BB962C8B-B14F-4D97-AF65-F5344CB8AC3E}">
        <p14:creationId xmlns:p14="http://schemas.microsoft.com/office/powerpoint/2010/main" val="2447333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CCD6DEE7-ADF3-CA40-835C-561A5C4D95B3}" type="slidenum">
              <a:rPr lang="it-IT" smtClean="0"/>
              <a:t>4</a:t>
            </a:fld>
            <a:endParaRPr lang="it-IT"/>
          </a:p>
        </p:txBody>
      </p:sp>
    </p:spTree>
    <p:extLst>
      <p:ext uri="{BB962C8B-B14F-4D97-AF65-F5344CB8AC3E}">
        <p14:creationId xmlns:p14="http://schemas.microsoft.com/office/powerpoint/2010/main" val="25428643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CCD6DEE7-ADF3-CA40-835C-561A5C4D95B3}" type="slidenum">
              <a:rPr lang="it-IT" smtClean="0"/>
              <a:t>5</a:t>
            </a:fld>
            <a:endParaRPr lang="it-IT"/>
          </a:p>
        </p:txBody>
      </p:sp>
    </p:spTree>
    <p:extLst>
      <p:ext uri="{BB962C8B-B14F-4D97-AF65-F5344CB8AC3E}">
        <p14:creationId xmlns:p14="http://schemas.microsoft.com/office/powerpoint/2010/main" val="2603191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dirty="0"/>
          </a:p>
        </p:txBody>
      </p:sp>
      <p:sp>
        <p:nvSpPr>
          <p:cNvPr id="4" name="Segnaposto numero diapositiva 3"/>
          <p:cNvSpPr>
            <a:spLocks noGrp="1"/>
          </p:cNvSpPr>
          <p:nvPr>
            <p:ph type="sldNum" sz="quarter" idx="5"/>
          </p:nvPr>
        </p:nvSpPr>
        <p:spPr/>
        <p:txBody>
          <a:bodyPr/>
          <a:lstStyle/>
          <a:p>
            <a:fld id="{CCD6DEE7-ADF3-CA40-835C-561A5C4D95B3}" type="slidenum">
              <a:rPr lang="it-IT" smtClean="0"/>
              <a:t>6</a:t>
            </a:fld>
            <a:endParaRPr lang="it-IT"/>
          </a:p>
        </p:txBody>
      </p:sp>
    </p:spTree>
    <p:extLst>
      <p:ext uri="{BB962C8B-B14F-4D97-AF65-F5344CB8AC3E}">
        <p14:creationId xmlns:p14="http://schemas.microsoft.com/office/powerpoint/2010/main" val="443059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CCD6DEE7-ADF3-CA40-835C-561A5C4D95B3}" type="slidenum">
              <a:rPr lang="it-IT" smtClean="0"/>
              <a:t>7</a:t>
            </a:fld>
            <a:endParaRPr lang="it-IT"/>
          </a:p>
        </p:txBody>
      </p:sp>
    </p:spTree>
    <p:extLst>
      <p:ext uri="{BB962C8B-B14F-4D97-AF65-F5344CB8AC3E}">
        <p14:creationId xmlns:p14="http://schemas.microsoft.com/office/powerpoint/2010/main" val="14320389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CCD6DEE7-ADF3-CA40-835C-561A5C4D95B3}" type="slidenum">
              <a:rPr lang="it-IT" smtClean="0"/>
              <a:t>8</a:t>
            </a:fld>
            <a:endParaRPr lang="it-IT"/>
          </a:p>
        </p:txBody>
      </p:sp>
    </p:spTree>
    <p:extLst>
      <p:ext uri="{BB962C8B-B14F-4D97-AF65-F5344CB8AC3E}">
        <p14:creationId xmlns:p14="http://schemas.microsoft.com/office/powerpoint/2010/main" val="3883391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CCD6DEE7-ADF3-CA40-835C-561A5C4D95B3}" type="slidenum">
              <a:rPr lang="it-IT" smtClean="0"/>
              <a:t>10</a:t>
            </a:fld>
            <a:endParaRPr lang="it-IT"/>
          </a:p>
        </p:txBody>
      </p:sp>
    </p:spTree>
    <p:extLst>
      <p:ext uri="{BB962C8B-B14F-4D97-AF65-F5344CB8AC3E}">
        <p14:creationId xmlns:p14="http://schemas.microsoft.com/office/powerpoint/2010/main" val="23918040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5/19/25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4.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5.sv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15.png"/><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1208957" y="-1011147"/>
            <a:ext cx="2647750" cy="2647750"/>
          </a:xfrm>
          <a:custGeom>
            <a:avLst/>
            <a:gdLst/>
            <a:ahLst/>
            <a:cxnLst/>
            <a:rect l="l" t="t" r="r" b="b"/>
            <a:pathLst>
              <a:path w="2647750" h="2647750">
                <a:moveTo>
                  <a:pt x="0" y="0"/>
                </a:moveTo>
                <a:lnTo>
                  <a:pt x="2647750" y="0"/>
                </a:lnTo>
                <a:lnTo>
                  <a:pt x="2647750" y="2647750"/>
                </a:lnTo>
                <a:lnTo>
                  <a:pt x="0" y="264775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3" name="Freeform 3"/>
          <p:cNvSpPr/>
          <p:nvPr/>
        </p:nvSpPr>
        <p:spPr>
          <a:xfrm>
            <a:off x="-295175" y="8630507"/>
            <a:ext cx="2647750" cy="2647750"/>
          </a:xfrm>
          <a:custGeom>
            <a:avLst/>
            <a:gdLst/>
            <a:ahLst/>
            <a:cxnLst/>
            <a:rect l="l" t="t" r="r" b="b"/>
            <a:pathLst>
              <a:path w="2647750" h="2647750">
                <a:moveTo>
                  <a:pt x="0" y="0"/>
                </a:moveTo>
                <a:lnTo>
                  <a:pt x="2647750" y="0"/>
                </a:lnTo>
                <a:lnTo>
                  <a:pt x="2647750" y="2647751"/>
                </a:lnTo>
                <a:lnTo>
                  <a:pt x="0" y="26477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4" name="TextBox 4"/>
          <p:cNvSpPr txBox="1"/>
          <p:nvPr/>
        </p:nvSpPr>
        <p:spPr>
          <a:xfrm>
            <a:off x="1573748" y="7312539"/>
            <a:ext cx="7913921" cy="466923"/>
          </a:xfrm>
          <a:prstGeom prst="rect">
            <a:avLst/>
          </a:prstGeom>
        </p:spPr>
        <p:txBody>
          <a:bodyPr lIns="0" tIns="0" rIns="0" bIns="0" rtlCol="0" anchor="t">
            <a:spAutoFit/>
          </a:bodyPr>
          <a:lstStyle/>
          <a:p>
            <a:pPr marL="0" lvl="0" indent="0" algn="l">
              <a:lnSpc>
                <a:spcPts val="3727"/>
              </a:lnSpc>
              <a:spcBef>
                <a:spcPct val="0"/>
              </a:spcBef>
            </a:pPr>
            <a:r>
              <a:rPr lang="en-US" sz="3030" i="1" dirty="0">
                <a:solidFill>
                  <a:srgbClr val="56AEFF"/>
                </a:solidFill>
                <a:latin typeface="DM Sans Italics"/>
                <a:ea typeface="DM Sans Italics"/>
                <a:cs typeface="DM Sans Italics"/>
                <a:sym typeface="DM Sans Italics"/>
              </a:rPr>
              <a:t>Presented by: Mauro Dore, Leonardo Monti</a:t>
            </a:r>
          </a:p>
        </p:txBody>
      </p:sp>
      <p:sp>
        <p:nvSpPr>
          <p:cNvPr id="5" name="TextBox 5"/>
          <p:cNvSpPr txBox="1"/>
          <p:nvPr/>
        </p:nvSpPr>
        <p:spPr>
          <a:xfrm>
            <a:off x="1573748" y="1812984"/>
            <a:ext cx="9227166" cy="1140505"/>
          </a:xfrm>
          <a:prstGeom prst="rect">
            <a:avLst/>
          </a:prstGeom>
        </p:spPr>
        <p:txBody>
          <a:bodyPr lIns="0" tIns="0" rIns="0" bIns="0" rtlCol="0" anchor="t">
            <a:spAutoFit/>
          </a:bodyPr>
          <a:lstStyle/>
          <a:p>
            <a:pPr algn="l">
              <a:lnSpc>
                <a:spcPts val="8874"/>
              </a:lnSpc>
            </a:pPr>
            <a:r>
              <a:rPr lang="en-US" sz="7395" b="1" dirty="0">
                <a:solidFill>
                  <a:srgbClr val="FFFBFB"/>
                </a:solidFill>
                <a:latin typeface="Now Bold"/>
                <a:ea typeface="Now Bold"/>
                <a:cs typeface="Now Bold"/>
                <a:sym typeface="Now Bold"/>
              </a:rPr>
              <a:t>FAIKR mod.3</a:t>
            </a:r>
          </a:p>
        </p:txBody>
      </p:sp>
      <p:sp>
        <p:nvSpPr>
          <p:cNvPr id="6" name="TextBox 6"/>
          <p:cNvSpPr txBox="1"/>
          <p:nvPr/>
        </p:nvSpPr>
        <p:spPr>
          <a:xfrm>
            <a:off x="1573748" y="2994749"/>
            <a:ext cx="14246880" cy="838200"/>
          </a:xfrm>
          <a:prstGeom prst="rect">
            <a:avLst/>
          </a:prstGeom>
        </p:spPr>
        <p:txBody>
          <a:bodyPr lIns="0" tIns="0" rIns="0" bIns="0" rtlCol="0" anchor="t">
            <a:spAutoFit/>
          </a:bodyPr>
          <a:lstStyle/>
          <a:p>
            <a:pPr algn="l">
              <a:lnSpc>
                <a:spcPts val="6558"/>
              </a:lnSpc>
            </a:pPr>
            <a:r>
              <a:rPr lang="en-US" sz="5465" b="1" dirty="0">
                <a:solidFill>
                  <a:srgbClr val="56AEFF"/>
                </a:solidFill>
                <a:latin typeface="Now Bold"/>
                <a:ea typeface="Now Bold"/>
                <a:cs typeface="Now Bold"/>
                <a:sym typeface="Now Bold"/>
              </a:rPr>
              <a:t>ARTIFICIAL INTELLIGENCE</a:t>
            </a:r>
          </a:p>
        </p:txBody>
      </p:sp>
      <p:sp>
        <p:nvSpPr>
          <p:cNvPr id="7" name="TextBox 7"/>
          <p:cNvSpPr txBox="1"/>
          <p:nvPr/>
        </p:nvSpPr>
        <p:spPr>
          <a:xfrm>
            <a:off x="1573748" y="4482132"/>
            <a:ext cx="11441929" cy="3307444"/>
          </a:xfrm>
          <a:prstGeom prst="rect">
            <a:avLst/>
          </a:prstGeom>
        </p:spPr>
        <p:txBody>
          <a:bodyPr lIns="0" tIns="0" rIns="0" bIns="0" rtlCol="0" anchor="t">
            <a:spAutoFit/>
          </a:bodyPr>
          <a:lstStyle/>
          <a:p>
            <a:pPr algn="l">
              <a:lnSpc>
                <a:spcPts val="8564"/>
              </a:lnSpc>
            </a:pPr>
            <a:r>
              <a:rPr lang="en-US" sz="7136" b="1" dirty="0">
                <a:solidFill>
                  <a:srgbClr val="56AEFF"/>
                </a:solidFill>
                <a:latin typeface="Now Bold"/>
                <a:ea typeface="Now Bold"/>
                <a:cs typeface="Now Bold"/>
                <a:sym typeface="Now Bold"/>
              </a:rPr>
              <a:t>BAYESIAN HEART FAILURE PREDICTION </a:t>
            </a:r>
          </a:p>
          <a:p>
            <a:pPr>
              <a:lnSpc>
                <a:spcPts val="8564"/>
              </a:lnSpc>
            </a:pPr>
            <a:endParaRPr lang="en-US" sz="7136" b="1" dirty="0">
              <a:solidFill>
                <a:srgbClr val="56AEFF"/>
              </a:solidFill>
              <a:latin typeface="Now Bold"/>
              <a:ea typeface="Now Bold"/>
              <a:cs typeface="Now Bold"/>
              <a:sym typeface="Now 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3" name="Freeform 3"/>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4" name="TextBox 4"/>
          <p:cNvSpPr txBox="1"/>
          <p:nvPr/>
        </p:nvSpPr>
        <p:spPr>
          <a:xfrm>
            <a:off x="2304478" y="1028700"/>
            <a:ext cx="10562880" cy="1228725"/>
          </a:xfrm>
          <a:prstGeom prst="rect">
            <a:avLst/>
          </a:prstGeom>
        </p:spPr>
        <p:txBody>
          <a:bodyPr lIns="0" tIns="0" rIns="0" bIns="0" rtlCol="0" anchor="t">
            <a:spAutoFit/>
          </a:bodyPr>
          <a:lstStyle/>
          <a:p>
            <a:pPr marL="0" lvl="0" indent="0" algn="l">
              <a:lnSpc>
                <a:spcPts val="9625"/>
              </a:lnSpc>
              <a:spcBef>
                <a:spcPct val="0"/>
              </a:spcBef>
            </a:pPr>
            <a:r>
              <a:rPr lang="en-US" sz="8020" b="1" dirty="0">
                <a:solidFill>
                  <a:srgbClr val="56AEFF"/>
                </a:solidFill>
                <a:latin typeface="Now Bold"/>
                <a:ea typeface="Now Bold"/>
                <a:cs typeface="Now Bold"/>
                <a:sym typeface="Now Bold"/>
              </a:rPr>
              <a:t>QUERIES</a:t>
            </a:r>
          </a:p>
        </p:txBody>
      </p:sp>
      <p:sp>
        <p:nvSpPr>
          <p:cNvPr id="5" name="Freeform 5"/>
          <p:cNvSpPr/>
          <p:nvPr/>
        </p:nvSpPr>
        <p:spPr>
          <a:xfrm rot="1313163">
            <a:off x="-4261137" y="6573910"/>
            <a:ext cx="9085628" cy="5368780"/>
          </a:xfrm>
          <a:custGeom>
            <a:avLst/>
            <a:gdLst/>
            <a:ahLst/>
            <a:cxnLst/>
            <a:rect l="l" t="t" r="r" b="b"/>
            <a:pathLst>
              <a:path w="9085628" h="5368780">
                <a:moveTo>
                  <a:pt x="0" y="0"/>
                </a:moveTo>
                <a:lnTo>
                  <a:pt x="9085628" y="0"/>
                </a:lnTo>
                <a:lnTo>
                  <a:pt x="9085628" y="5368780"/>
                </a:lnTo>
                <a:lnTo>
                  <a:pt x="0" y="53687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6" name="Freeform 6"/>
          <p:cNvSpPr/>
          <p:nvPr/>
        </p:nvSpPr>
        <p:spPr>
          <a:xfrm rot="1313163">
            <a:off x="14330817" y="-1655690"/>
            <a:ext cx="9085628" cy="5368780"/>
          </a:xfrm>
          <a:custGeom>
            <a:avLst/>
            <a:gdLst/>
            <a:ahLst/>
            <a:cxnLst/>
            <a:rect l="l" t="t" r="r" b="b"/>
            <a:pathLst>
              <a:path w="9085628" h="5368780">
                <a:moveTo>
                  <a:pt x="0" y="0"/>
                </a:moveTo>
                <a:lnTo>
                  <a:pt x="9085629" y="0"/>
                </a:lnTo>
                <a:lnTo>
                  <a:pt x="9085629" y="5368780"/>
                </a:lnTo>
                <a:lnTo>
                  <a:pt x="0" y="53687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it-IT"/>
          </a:p>
        </p:txBody>
      </p:sp>
      <p:sp>
        <p:nvSpPr>
          <p:cNvPr id="25" name="TextBox 25"/>
          <p:cNvSpPr txBox="1"/>
          <p:nvPr/>
        </p:nvSpPr>
        <p:spPr>
          <a:xfrm>
            <a:off x="2304477" y="2257425"/>
            <a:ext cx="8973122" cy="941412"/>
          </a:xfrm>
          <a:prstGeom prst="rect">
            <a:avLst/>
          </a:prstGeom>
        </p:spPr>
        <p:txBody>
          <a:bodyPr wrap="square" lIns="0" tIns="0" rIns="0" bIns="0" rtlCol="0" anchor="t">
            <a:spAutoFit/>
          </a:bodyPr>
          <a:lstStyle/>
          <a:p>
            <a:pPr>
              <a:lnSpc>
                <a:spcPts val="3727"/>
              </a:lnSpc>
              <a:spcBef>
                <a:spcPct val="0"/>
              </a:spcBef>
            </a:pPr>
            <a:r>
              <a:rPr lang="en-US" sz="3030" dirty="0">
                <a:solidFill>
                  <a:srgbClr val="56AEFF"/>
                </a:solidFill>
                <a:latin typeface="DM Sans"/>
                <a:ea typeface="DM Sans"/>
                <a:cs typeface="DM Sans"/>
                <a:sym typeface="DM Sans"/>
              </a:rPr>
              <a:t>Query 1: Heart Disease prediction on Age and Sex</a:t>
            </a:r>
          </a:p>
          <a:p>
            <a:pPr>
              <a:lnSpc>
                <a:spcPts val="3727"/>
              </a:lnSpc>
              <a:spcBef>
                <a:spcPct val="0"/>
              </a:spcBef>
            </a:pPr>
            <a:endParaRPr lang="en-US" sz="3030" dirty="0">
              <a:solidFill>
                <a:srgbClr val="56AEFF"/>
              </a:solidFill>
              <a:latin typeface="DM Sans"/>
              <a:ea typeface="DM Sans"/>
              <a:cs typeface="DM Sans"/>
              <a:sym typeface="DM Sans"/>
            </a:endParaRPr>
          </a:p>
        </p:txBody>
      </p:sp>
      <p:sp>
        <p:nvSpPr>
          <p:cNvPr id="30" name="TextBox 30"/>
          <p:cNvSpPr txBox="1"/>
          <p:nvPr/>
        </p:nvSpPr>
        <p:spPr>
          <a:xfrm>
            <a:off x="11752106" y="7513526"/>
            <a:ext cx="3536778" cy="2161794"/>
          </a:xfrm>
          <a:prstGeom prst="rect">
            <a:avLst/>
          </a:prstGeom>
        </p:spPr>
        <p:txBody>
          <a:bodyPr lIns="0" tIns="0" rIns="0" bIns="0" rtlCol="0" anchor="t">
            <a:spAutoFit/>
          </a:bodyPr>
          <a:lstStyle/>
          <a:p>
            <a:pPr marL="453390" lvl="1" indent="-226695" algn="l">
              <a:lnSpc>
                <a:spcPts val="2897"/>
              </a:lnSpc>
              <a:buFont typeface="Arial"/>
              <a:buChar char="•"/>
            </a:pPr>
            <a:r>
              <a:rPr lang="en-US" sz="2100">
                <a:solidFill>
                  <a:srgbClr val="051D40"/>
                </a:solidFill>
                <a:latin typeface="DM Sans"/>
                <a:ea typeface="DM Sans"/>
                <a:cs typeface="DM Sans"/>
                <a:sym typeface="DM Sans"/>
              </a:rPr>
              <a:t>Each model is retrained 3 times over different seeds</a:t>
            </a:r>
          </a:p>
          <a:p>
            <a:pPr marL="453390" lvl="1" indent="-226695" algn="l">
              <a:lnSpc>
                <a:spcPts val="2897"/>
              </a:lnSpc>
              <a:spcBef>
                <a:spcPct val="0"/>
              </a:spcBef>
              <a:buFont typeface="Arial"/>
              <a:buChar char="•"/>
            </a:pPr>
            <a:r>
              <a:rPr lang="en-US" sz="2100">
                <a:solidFill>
                  <a:srgbClr val="051D40"/>
                </a:solidFill>
                <a:latin typeface="DM Sans"/>
                <a:ea typeface="DM Sans"/>
                <a:cs typeface="DM Sans"/>
                <a:sym typeface="DM Sans"/>
              </a:rPr>
              <a:t>The best model is chosen given the average performance</a:t>
            </a:r>
          </a:p>
        </p:txBody>
      </p:sp>
      <mc:AlternateContent xmlns:mc="http://schemas.openxmlformats.org/markup-compatibility/2006">
        <mc:Choice xmlns:a14="http://schemas.microsoft.com/office/drawing/2010/main" Requires="a14">
          <p:sp>
            <p:nvSpPr>
              <p:cNvPr id="31" name="TextBox 25">
                <a:extLst>
                  <a:ext uri="{FF2B5EF4-FFF2-40B4-BE49-F238E27FC236}">
                    <a16:creationId xmlns:a16="http://schemas.microsoft.com/office/drawing/2014/main" id="{65263781-41C9-67D8-1FDE-94DD4EF401C4}"/>
                  </a:ext>
                </a:extLst>
              </p:cNvPr>
              <p:cNvSpPr txBox="1"/>
              <p:nvPr/>
            </p:nvSpPr>
            <p:spPr>
              <a:xfrm>
                <a:off x="5187039" y="3191220"/>
                <a:ext cx="7913921" cy="474489"/>
              </a:xfrm>
              <a:prstGeom prst="rect">
                <a:avLst/>
              </a:prstGeom>
            </p:spPr>
            <p:txBody>
              <a:bodyPr lIns="0" tIns="0" rIns="0" bIns="0" rtlCol="0" anchor="t">
                <a:spAutoFit/>
              </a:bodyPr>
              <a:lstStyle/>
              <a:p>
                <a:pPr marL="0" lvl="0" indent="0" algn="l">
                  <a:lnSpc>
                    <a:spcPts val="3727"/>
                  </a:lnSpc>
                  <a:spcBef>
                    <a:spcPct val="0"/>
                  </a:spcBef>
                </a:pPr>
                <a14:m>
                  <m:oMathPara xmlns:m="http://schemas.openxmlformats.org/officeDocument/2006/math">
                    <m:oMathParaPr>
                      <m:jc m:val="center"/>
                    </m:oMathParaPr>
                    <m:oMath xmlns:m="http://schemas.openxmlformats.org/officeDocument/2006/math">
                      <m:r>
                        <a:rPr lang="it-IT" sz="3030" b="0" i="1" smtClean="0">
                          <a:solidFill>
                            <a:schemeClr val="bg1"/>
                          </a:solidFill>
                          <a:latin typeface="Cambria Math" panose="02040503050406030204" pitchFamily="18" charset="0"/>
                          <a:ea typeface="DM Sans"/>
                          <a:cs typeface="DM Sans"/>
                          <a:sym typeface="DM Sans"/>
                        </a:rPr>
                        <m:t>𝑃</m:t>
                      </m:r>
                      <m:d>
                        <m:dPr>
                          <m:endChr m:val="|"/>
                          <m:ctrlPr>
                            <a:rPr lang="it-IT" sz="3030" b="0" i="1" smtClean="0">
                              <a:solidFill>
                                <a:schemeClr val="bg1"/>
                              </a:solidFill>
                              <a:latin typeface="Cambria Math" panose="02040503050406030204" pitchFamily="18" charset="0"/>
                              <a:ea typeface="DM Sans"/>
                              <a:cs typeface="DM Sans"/>
                              <a:sym typeface="DM Sans"/>
                            </a:rPr>
                          </m:ctrlPr>
                        </m:dPr>
                        <m:e>
                          <m:r>
                            <a:rPr lang="it-IT" sz="3030" b="0" i="1" smtClean="0">
                              <a:solidFill>
                                <a:schemeClr val="bg1"/>
                              </a:solidFill>
                              <a:latin typeface="Cambria Math" panose="02040503050406030204" pitchFamily="18" charset="0"/>
                              <a:ea typeface="DM Sans"/>
                              <a:cs typeface="DM Sans"/>
                              <a:sym typeface="DM Sans"/>
                            </a:rPr>
                            <m:t>𝐻𝑒𝑎𝑟𝑡𝐷𝑖𝑠𝑒𝑎𝑠𝑒</m:t>
                          </m:r>
                          <m:r>
                            <a:rPr lang="it-IT" sz="3030" b="0" i="1" smtClean="0">
                              <a:solidFill>
                                <a:schemeClr val="bg1"/>
                              </a:solidFill>
                              <a:latin typeface="Cambria Math" panose="02040503050406030204" pitchFamily="18" charset="0"/>
                              <a:ea typeface="DM Sans"/>
                              <a:cs typeface="DM Sans"/>
                              <a:sym typeface="DM Sans"/>
                            </a:rPr>
                            <m:t> </m:t>
                          </m:r>
                        </m:e>
                      </m:d>
                      <m:r>
                        <a:rPr lang="it-IT" sz="3030" b="0" i="1" smtClean="0">
                          <a:solidFill>
                            <a:schemeClr val="bg1"/>
                          </a:solidFill>
                          <a:latin typeface="Cambria Math" panose="02040503050406030204" pitchFamily="18" charset="0"/>
                          <a:ea typeface="DM Sans"/>
                          <a:cs typeface="DM Sans"/>
                          <a:sym typeface="DM Sans"/>
                        </a:rPr>
                        <m:t> </m:t>
                      </m:r>
                      <m:r>
                        <a:rPr lang="it-IT" sz="3030" b="0" i="1" smtClean="0">
                          <a:solidFill>
                            <a:schemeClr val="bg1"/>
                          </a:solidFill>
                          <a:latin typeface="Cambria Math" panose="02040503050406030204" pitchFamily="18" charset="0"/>
                          <a:ea typeface="DM Sans"/>
                          <a:cs typeface="DM Sans"/>
                          <a:sym typeface="DM Sans"/>
                        </a:rPr>
                        <m:t>𝐴𝑔𝑒</m:t>
                      </m:r>
                      <m:r>
                        <a:rPr lang="it-IT" sz="3030" b="0" i="1" smtClean="0">
                          <a:solidFill>
                            <a:schemeClr val="bg1"/>
                          </a:solidFill>
                          <a:latin typeface="Cambria Math" panose="02040503050406030204" pitchFamily="18" charset="0"/>
                          <a:ea typeface="DM Sans"/>
                          <a:cs typeface="DM Sans"/>
                          <a:sym typeface="DM Sans"/>
                        </a:rPr>
                        <m:t>=2, </m:t>
                      </m:r>
                      <m:r>
                        <a:rPr lang="it-IT" sz="3030" b="0" i="1" smtClean="0">
                          <a:solidFill>
                            <a:schemeClr val="bg1"/>
                          </a:solidFill>
                          <a:latin typeface="Cambria Math" panose="02040503050406030204" pitchFamily="18" charset="0"/>
                          <a:ea typeface="DM Sans"/>
                          <a:cs typeface="DM Sans"/>
                          <a:sym typeface="DM Sans"/>
                        </a:rPr>
                        <m:t>𝑆𝑒𝑥</m:t>
                      </m:r>
                      <m:r>
                        <a:rPr lang="it-IT" sz="3030" b="0" i="1" smtClean="0">
                          <a:solidFill>
                            <a:schemeClr val="bg1"/>
                          </a:solidFill>
                          <a:latin typeface="Cambria Math" panose="02040503050406030204" pitchFamily="18" charset="0"/>
                          <a:ea typeface="DM Sans"/>
                          <a:cs typeface="DM Sans"/>
                          <a:sym typeface="DM Sans"/>
                        </a:rPr>
                        <m:t>=1) </m:t>
                      </m:r>
                    </m:oMath>
                  </m:oMathPara>
                </a14:m>
                <a:endParaRPr lang="en-US" sz="3030" dirty="0">
                  <a:solidFill>
                    <a:schemeClr val="bg1"/>
                  </a:solidFill>
                  <a:latin typeface="DM Sans"/>
                  <a:ea typeface="DM Sans"/>
                  <a:cs typeface="DM Sans"/>
                  <a:sym typeface="DM Sans"/>
                </a:endParaRPr>
              </a:p>
            </p:txBody>
          </p:sp>
        </mc:Choice>
        <mc:Fallback>
          <p:sp>
            <p:nvSpPr>
              <p:cNvPr id="31" name="TextBox 25">
                <a:extLst>
                  <a:ext uri="{FF2B5EF4-FFF2-40B4-BE49-F238E27FC236}">
                    <a16:creationId xmlns:a16="http://schemas.microsoft.com/office/drawing/2014/main" id="{65263781-41C9-67D8-1FDE-94DD4EF401C4}"/>
                  </a:ext>
                </a:extLst>
              </p:cNvPr>
              <p:cNvSpPr txBox="1">
                <a:spLocks noRot="1" noChangeAspect="1" noMove="1" noResize="1" noEditPoints="1" noAdjustHandles="1" noChangeArrowheads="1" noChangeShapeType="1" noTextEdit="1"/>
              </p:cNvSpPr>
              <p:nvPr/>
            </p:nvSpPr>
            <p:spPr>
              <a:xfrm>
                <a:off x="5187039" y="3191220"/>
                <a:ext cx="7913921" cy="474489"/>
              </a:xfrm>
              <a:prstGeom prst="rect">
                <a:avLst/>
              </a:prstGeom>
              <a:blipFill>
                <a:blip r:embed="rId7"/>
                <a:stretch>
                  <a:fillRect t="-7895" b="-31579"/>
                </a:stretch>
              </a:blipFill>
            </p:spPr>
            <p:txBody>
              <a:bodyPr/>
              <a:lstStyle/>
              <a:p>
                <a:r>
                  <a:rPr lang="it-IT">
                    <a:noFill/>
                  </a:rPr>
                  <a:t> </a:t>
                </a:r>
              </a:p>
            </p:txBody>
          </p:sp>
        </mc:Fallback>
      </mc:AlternateContent>
      <p:pic>
        <p:nvPicPr>
          <p:cNvPr id="33" name="Immagine 32" descr="Immagine che contiene testo, schermata, Carattere, linea&#10;&#10;Descrizione generata automaticamente">
            <a:extLst>
              <a:ext uri="{FF2B5EF4-FFF2-40B4-BE49-F238E27FC236}">
                <a16:creationId xmlns:a16="http://schemas.microsoft.com/office/drawing/2014/main" id="{CADF84DB-D506-E293-DA84-7A07081457F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96800" y="4327929"/>
            <a:ext cx="3937000" cy="1638300"/>
          </a:xfrm>
          <a:prstGeom prst="rect">
            <a:avLst/>
          </a:prstGeom>
        </p:spPr>
      </p:pic>
      <p:pic>
        <p:nvPicPr>
          <p:cNvPr id="34" name="Immagine 33">
            <a:extLst>
              <a:ext uri="{FF2B5EF4-FFF2-40B4-BE49-F238E27FC236}">
                <a16:creationId xmlns:a16="http://schemas.microsoft.com/office/drawing/2014/main" id="{C05D311C-4662-F4BB-3B26-77BFBE984D62}"/>
              </a:ext>
            </a:extLst>
          </p:cNvPr>
          <p:cNvPicPr>
            <a:picLocks noChangeAspect="1"/>
          </p:cNvPicPr>
          <p:nvPr/>
        </p:nvPicPr>
        <p:blipFill rotWithShape="1">
          <a:blip r:embed="rId9"/>
          <a:srcRect b="50826"/>
          <a:stretch/>
        </p:blipFill>
        <p:spPr>
          <a:xfrm>
            <a:off x="2467604" y="3992086"/>
            <a:ext cx="6299200" cy="3097559"/>
          </a:xfrm>
          <a:prstGeom prst="rect">
            <a:avLst/>
          </a:prstGeom>
        </p:spPr>
      </p:pic>
      <p:pic>
        <p:nvPicPr>
          <p:cNvPr id="35" name="Immagine 34">
            <a:extLst>
              <a:ext uri="{FF2B5EF4-FFF2-40B4-BE49-F238E27FC236}">
                <a16:creationId xmlns:a16="http://schemas.microsoft.com/office/drawing/2014/main" id="{0F315BAB-3F23-8D53-E269-0E9920734A9F}"/>
              </a:ext>
            </a:extLst>
          </p:cNvPr>
          <p:cNvPicPr>
            <a:picLocks noChangeAspect="1"/>
          </p:cNvPicPr>
          <p:nvPr/>
        </p:nvPicPr>
        <p:blipFill rotWithShape="1">
          <a:blip r:embed="rId9"/>
          <a:srcRect t="50571"/>
          <a:stretch/>
        </p:blipFill>
        <p:spPr>
          <a:xfrm>
            <a:off x="9347200" y="6764801"/>
            <a:ext cx="6299200" cy="31136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Freeform 3"/>
          <p:cNvSpPr/>
          <p:nvPr/>
        </p:nvSpPr>
        <p:spPr>
          <a:xfrm>
            <a:off x="9833387"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19" name="TextBox 19"/>
          <p:cNvSpPr txBox="1"/>
          <p:nvPr/>
        </p:nvSpPr>
        <p:spPr>
          <a:xfrm>
            <a:off x="1524000" y="2414443"/>
            <a:ext cx="12192000" cy="1278042"/>
          </a:xfrm>
          <a:prstGeom prst="rect">
            <a:avLst/>
          </a:prstGeom>
        </p:spPr>
        <p:txBody>
          <a:bodyPr wrap="square" lIns="0" tIns="0" rIns="0" bIns="0" rtlCol="0" anchor="t">
            <a:spAutoFit/>
          </a:bodyPr>
          <a:lstStyle/>
          <a:p>
            <a:pPr>
              <a:lnSpc>
                <a:spcPts val="5203"/>
              </a:lnSpc>
              <a:spcBef>
                <a:spcPct val="0"/>
              </a:spcBef>
            </a:pPr>
            <a:r>
              <a:rPr lang="en-US" sz="3030" b="1" dirty="0">
                <a:solidFill>
                  <a:srgbClr val="56AEFF"/>
                </a:solidFill>
                <a:latin typeface="DM Sans Bold"/>
                <a:ea typeface="DM Sans Bold"/>
                <a:cs typeface="DM Sans Bold"/>
                <a:sym typeface="DM Sans Bold"/>
              </a:rPr>
              <a:t>Query 2:  </a:t>
            </a:r>
            <a:r>
              <a:rPr lang="en-US" sz="3030" dirty="0">
                <a:solidFill>
                  <a:srgbClr val="56AEFF"/>
                </a:solidFill>
                <a:latin typeface="DM Sans Bold"/>
                <a:ea typeface="DM Sans Bold"/>
                <a:cs typeface="DM Sans Bold"/>
                <a:sym typeface="DM Sans Bold"/>
              </a:rPr>
              <a:t>Which stress factors cause a high risk of Heart disease in a male Adult patient</a:t>
            </a:r>
          </a:p>
        </p:txBody>
      </p:sp>
      <p:sp>
        <p:nvSpPr>
          <p:cNvPr id="20" name="TextBox 20"/>
          <p:cNvSpPr txBox="1"/>
          <p:nvPr/>
        </p:nvSpPr>
        <p:spPr>
          <a:xfrm>
            <a:off x="1524000" y="1049079"/>
            <a:ext cx="11276805" cy="1228725"/>
          </a:xfrm>
          <a:prstGeom prst="rect">
            <a:avLst/>
          </a:prstGeom>
        </p:spPr>
        <p:txBody>
          <a:bodyPr lIns="0" tIns="0" rIns="0" bIns="0" rtlCol="0" anchor="t">
            <a:spAutoFit/>
          </a:bodyPr>
          <a:lstStyle/>
          <a:p>
            <a:pPr marL="0" lvl="0" indent="0" algn="l">
              <a:lnSpc>
                <a:spcPts val="9625"/>
              </a:lnSpc>
              <a:spcBef>
                <a:spcPct val="0"/>
              </a:spcBef>
            </a:pPr>
            <a:r>
              <a:rPr lang="en-US" sz="8020" b="1" dirty="0">
                <a:solidFill>
                  <a:srgbClr val="56AEFF"/>
                </a:solidFill>
                <a:latin typeface="Now Bold"/>
                <a:ea typeface="Now Bold"/>
                <a:cs typeface="Now Bold"/>
                <a:sym typeface="Now Bold"/>
              </a:rPr>
              <a:t>QUERIES</a:t>
            </a:r>
          </a:p>
        </p:txBody>
      </p:sp>
      <p:sp>
        <p:nvSpPr>
          <p:cNvPr id="24" name="CasellaDiTesto 23">
            <a:extLst>
              <a:ext uri="{FF2B5EF4-FFF2-40B4-BE49-F238E27FC236}">
                <a16:creationId xmlns:a16="http://schemas.microsoft.com/office/drawing/2014/main" id="{75632218-D449-3B02-7F9E-ADCEE978E8C1}"/>
              </a:ext>
            </a:extLst>
          </p:cNvPr>
          <p:cNvSpPr txBox="1"/>
          <p:nvPr/>
        </p:nvSpPr>
        <p:spPr>
          <a:xfrm>
            <a:off x="10309762" y="4017098"/>
            <a:ext cx="65" cy="276999"/>
          </a:xfrm>
          <a:prstGeom prst="rect">
            <a:avLst/>
          </a:prstGeom>
          <a:noFill/>
        </p:spPr>
        <p:txBody>
          <a:bodyPr wrap="square" lIns="0" tIns="0" rIns="0" bIns="0" rtlCol="0">
            <a:spAutoFit/>
          </a:bodyPr>
          <a:lstStyle/>
          <a:p>
            <a:endParaRPr lang="it-IT" dirty="0"/>
          </a:p>
        </p:txBody>
      </p:sp>
      <mc:AlternateContent xmlns:mc="http://schemas.openxmlformats.org/markup-compatibility/2006">
        <mc:Choice xmlns:a14="http://schemas.microsoft.com/office/drawing/2010/main" Requires="a14">
          <p:sp>
            <p:nvSpPr>
              <p:cNvPr id="26" name="TextBox 19">
                <a:extLst>
                  <a:ext uri="{FF2B5EF4-FFF2-40B4-BE49-F238E27FC236}">
                    <a16:creationId xmlns:a16="http://schemas.microsoft.com/office/drawing/2014/main" id="{69267D92-00D5-0B1E-A2F3-E677700A639C}"/>
                  </a:ext>
                </a:extLst>
              </p:cNvPr>
              <p:cNvSpPr txBox="1"/>
              <p:nvPr/>
            </p:nvSpPr>
            <p:spPr>
              <a:xfrm>
                <a:off x="3048000" y="4595613"/>
                <a:ext cx="12192000" cy="666849"/>
              </a:xfrm>
              <a:prstGeom prst="rect">
                <a:avLst/>
              </a:prstGeom>
            </p:spPr>
            <p:txBody>
              <a:bodyPr wrap="square" lIns="0" tIns="0" rIns="0" bIns="0" rtlCol="0" anchor="t">
                <a:spAutoFit/>
              </a:bodyPr>
              <a:lstStyle/>
              <a:p>
                <a:pPr>
                  <a:lnSpc>
                    <a:spcPts val="5203"/>
                  </a:lnSpc>
                  <a:spcBef>
                    <a:spcPct val="0"/>
                  </a:spcBef>
                </a:pPr>
                <a14:m>
                  <m:oMathPara xmlns:m="http://schemas.openxmlformats.org/officeDocument/2006/math">
                    <m:oMathParaPr>
                      <m:jc m:val="centerGroup"/>
                    </m:oMathParaPr>
                    <m:oMath xmlns:m="http://schemas.openxmlformats.org/officeDocument/2006/math">
                      <m:r>
                        <a:rPr lang="it-IT" sz="3030" b="1" i="1" smtClean="0">
                          <a:solidFill>
                            <a:schemeClr val="bg1"/>
                          </a:solidFill>
                          <a:latin typeface="Cambria Math" panose="02040503050406030204" pitchFamily="18" charset="0"/>
                          <a:ea typeface="DM Sans Bold"/>
                          <a:cs typeface="DM Sans Bold"/>
                          <a:sym typeface="DM Sans Bold"/>
                        </a:rPr>
                        <m:t>𝑷</m:t>
                      </m:r>
                      <m:d>
                        <m:dPr>
                          <m:endChr m:val="|"/>
                          <m:ctrlPr>
                            <a:rPr lang="it-IT" sz="3030" b="1" i="1" smtClean="0">
                              <a:solidFill>
                                <a:schemeClr val="bg1"/>
                              </a:solidFill>
                              <a:latin typeface="Cambria Math" panose="02040503050406030204" pitchFamily="18" charset="0"/>
                              <a:ea typeface="DM Sans Bold"/>
                              <a:cs typeface="DM Sans Bold"/>
                              <a:sym typeface="DM Sans Bold"/>
                            </a:rPr>
                          </m:ctrlPr>
                        </m:dPr>
                        <m:e>
                          <m:r>
                            <a:rPr lang="it-IT" sz="3030" b="1" i="1" smtClean="0">
                              <a:solidFill>
                                <a:schemeClr val="bg1"/>
                              </a:solidFill>
                              <a:latin typeface="Cambria Math" panose="02040503050406030204" pitchFamily="18" charset="0"/>
                              <a:ea typeface="DM Sans Bold"/>
                              <a:cs typeface="DM Sans Bold"/>
                              <a:sym typeface="DM Sans Bold"/>
                            </a:rPr>
                            <m:t>𝑯𝒆𝒂𝒓𝒕𝑫𝒊𝒔𝒆𝒂𝒔𝒆</m:t>
                          </m:r>
                          <m:r>
                            <a:rPr lang="it-IT" sz="3030" b="1" i="1" smtClean="0">
                              <a:solidFill>
                                <a:schemeClr val="bg1"/>
                              </a:solidFill>
                              <a:latin typeface="Cambria Math" panose="02040503050406030204" pitchFamily="18" charset="0"/>
                              <a:ea typeface="DM Sans Bold"/>
                              <a:cs typeface="DM Sans Bold"/>
                              <a:sym typeface="DM Sans Bold"/>
                            </a:rPr>
                            <m:t> </m:t>
                          </m:r>
                        </m:e>
                      </m:d>
                      <m:r>
                        <a:rPr lang="it-IT" sz="3030" b="1" i="1">
                          <a:solidFill>
                            <a:schemeClr val="bg1"/>
                          </a:solidFill>
                          <a:latin typeface="Cambria Math" panose="02040503050406030204" pitchFamily="18" charset="0"/>
                          <a:ea typeface="DM Sans Bold"/>
                          <a:cs typeface="DM Sans Bold"/>
                          <a:sym typeface="DM Sans Bold"/>
                        </a:rPr>
                        <m:t> </m:t>
                      </m:r>
                      <m:r>
                        <a:rPr lang="it-IT" sz="3030" b="1" i="1">
                          <a:solidFill>
                            <a:schemeClr val="bg1"/>
                          </a:solidFill>
                          <a:latin typeface="Cambria Math" panose="02040503050406030204" pitchFamily="18" charset="0"/>
                          <a:ea typeface="DM Sans Bold"/>
                          <a:cs typeface="DM Sans Bold"/>
                          <a:sym typeface="DM Sans Bold"/>
                        </a:rPr>
                        <m:t>𝑨𝒈𝒆</m:t>
                      </m:r>
                      <m:r>
                        <a:rPr lang="it-IT" sz="3030" b="1" i="1">
                          <a:solidFill>
                            <a:schemeClr val="bg1"/>
                          </a:solidFill>
                          <a:latin typeface="Cambria Math" panose="02040503050406030204" pitchFamily="18" charset="0"/>
                          <a:ea typeface="DM Sans Bold"/>
                          <a:cs typeface="DM Sans Bold"/>
                          <a:sym typeface="DM Sans Bold"/>
                        </a:rPr>
                        <m:t>=</m:t>
                      </m:r>
                      <m:r>
                        <a:rPr lang="it-IT" sz="3030" b="1" i="1">
                          <a:solidFill>
                            <a:schemeClr val="bg1"/>
                          </a:solidFill>
                          <a:latin typeface="Cambria Math" panose="02040503050406030204" pitchFamily="18" charset="0"/>
                          <a:ea typeface="DM Sans Bold"/>
                          <a:cs typeface="DM Sans Bold"/>
                          <a:sym typeface="DM Sans Bold"/>
                        </a:rPr>
                        <m:t>𝟐</m:t>
                      </m:r>
                      <m:r>
                        <a:rPr lang="it-IT" sz="3030" b="1" i="1">
                          <a:solidFill>
                            <a:schemeClr val="bg1"/>
                          </a:solidFill>
                          <a:latin typeface="Cambria Math" panose="02040503050406030204" pitchFamily="18" charset="0"/>
                          <a:ea typeface="DM Sans Bold"/>
                          <a:cs typeface="DM Sans Bold"/>
                          <a:sym typeface="DM Sans Bold"/>
                        </a:rPr>
                        <m:t>, </m:t>
                      </m:r>
                      <m:r>
                        <a:rPr lang="it-IT" sz="3030" b="1" i="1">
                          <a:solidFill>
                            <a:schemeClr val="bg1"/>
                          </a:solidFill>
                          <a:latin typeface="Cambria Math" panose="02040503050406030204" pitchFamily="18" charset="0"/>
                          <a:ea typeface="DM Sans Bold"/>
                          <a:cs typeface="DM Sans Bold"/>
                          <a:sym typeface="DM Sans Bold"/>
                        </a:rPr>
                        <m:t>𝑺𝒆𝒙</m:t>
                      </m:r>
                      <m:r>
                        <a:rPr lang="it-IT" sz="3030" b="1" i="1">
                          <a:solidFill>
                            <a:schemeClr val="bg1"/>
                          </a:solidFill>
                          <a:latin typeface="Cambria Math" panose="02040503050406030204" pitchFamily="18" charset="0"/>
                          <a:ea typeface="DM Sans Bold"/>
                          <a:cs typeface="DM Sans Bold"/>
                          <a:sym typeface="DM Sans Bold"/>
                        </a:rPr>
                        <m:t>=</m:t>
                      </m:r>
                      <m:r>
                        <a:rPr lang="it-IT" sz="3030" b="1" i="1">
                          <a:solidFill>
                            <a:schemeClr val="bg1"/>
                          </a:solidFill>
                          <a:latin typeface="Cambria Math" panose="02040503050406030204" pitchFamily="18" charset="0"/>
                          <a:ea typeface="DM Sans Bold"/>
                          <a:cs typeface="DM Sans Bold"/>
                          <a:sym typeface="DM Sans Bold"/>
                        </a:rPr>
                        <m:t>𝟏</m:t>
                      </m:r>
                      <m:r>
                        <a:rPr lang="it-IT" sz="3030" b="1" i="1">
                          <a:solidFill>
                            <a:schemeClr val="bg1"/>
                          </a:solidFill>
                          <a:latin typeface="Cambria Math" panose="02040503050406030204" pitchFamily="18" charset="0"/>
                          <a:ea typeface="DM Sans Bold"/>
                          <a:cs typeface="DM Sans Bold"/>
                          <a:sym typeface="DM Sans Bold"/>
                        </a:rPr>
                        <m:t>,</m:t>
                      </m:r>
                      <m:r>
                        <a:rPr lang="it-IT" sz="3030" b="1" i="1">
                          <a:solidFill>
                            <a:schemeClr val="bg1"/>
                          </a:solidFill>
                          <a:latin typeface="Cambria Math" panose="02040503050406030204" pitchFamily="18" charset="0"/>
                          <a:ea typeface="DM Sans Bold"/>
                          <a:cs typeface="DM Sans Bold"/>
                          <a:sym typeface="DM Sans Bold"/>
                        </a:rPr>
                        <m:t>𝑬𝒙𝒆𝒓𝒄𝒊𝒔𝒆𝑨𝒏𝒈𝒊𝒏𝒂</m:t>
                      </m:r>
                      <m:r>
                        <a:rPr lang="it-IT" sz="3030" b="1" i="1" smtClean="0">
                          <a:solidFill>
                            <a:schemeClr val="bg1"/>
                          </a:solidFill>
                          <a:latin typeface="Cambria Math" panose="02040503050406030204" pitchFamily="18" charset="0"/>
                          <a:ea typeface="DM Sans Bold"/>
                          <a:cs typeface="DM Sans Bold"/>
                          <a:sym typeface="DM Sans Bold"/>
                        </a:rPr>
                        <m:t>=</m:t>
                      </m:r>
                      <m:r>
                        <a:rPr lang="it-IT" sz="3030" b="1" i="1" smtClean="0">
                          <a:solidFill>
                            <a:schemeClr val="bg1"/>
                          </a:solidFill>
                          <a:latin typeface="Cambria Math" panose="02040503050406030204" pitchFamily="18" charset="0"/>
                          <a:ea typeface="DM Sans Bold"/>
                          <a:cs typeface="DM Sans Bold"/>
                          <a:sym typeface="DM Sans Bold"/>
                        </a:rPr>
                        <m:t>𝟏</m:t>
                      </m:r>
                      <m:r>
                        <a:rPr lang="it-IT" sz="3030" b="1" i="1" smtClean="0">
                          <a:solidFill>
                            <a:schemeClr val="bg1"/>
                          </a:solidFill>
                          <a:latin typeface="Cambria Math" panose="02040503050406030204" pitchFamily="18" charset="0"/>
                          <a:ea typeface="DM Sans Bold"/>
                          <a:cs typeface="DM Sans Bold"/>
                          <a:sym typeface="DM Sans Bold"/>
                        </a:rPr>
                        <m:t>)</m:t>
                      </m:r>
                    </m:oMath>
                  </m:oMathPara>
                </a14:m>
                <a:endParaRPr lang="en-US" sz="3030" b="1" dirty="0">
                  <a:solidFill>
                    <a:schemeClr val="bg1"/>
                  </a:solidFill>
                  <a:latin typeface="DM Sans Bold"/>
                  <a:ea typeface="DM Sans Bold"/>
                  <a:cs typeface="DM Sans Bold"/>
                  <a:sym typeface="DM Sans Bold"/>
                </a:endParaRPr>
              </a:p>
            </p:txBody>
          </p:sp>
        </mc:Choice>
        <mc:Fallback>
          <p:sp>
            <p:nvSpPr>
              <p:cNvPr id="26" name="TextBox 19">
                <a:extLst>
                  <a:ext uri="{FF2B5EF4-FFF2-40B4-BE49-F238E27FC236}">
                    <a16:creationId xmlns:a16="http://schemas.microsoft.com/office/drawing/2014/main" id="{69267D92-00D5-0B1E-A2F3-E677700A639C}"/>
                  </a:ext>
                </a:extLst>
              </p:cNvPr>
              <p:cNvSpPr txBox="1">
                <a:spLocks noRot="1" noChangeAspect="1" noMove="1" noResize="1" noEditPoints="1" noAdjustHandles="1" noChangeArrowheads="1" noChangeShapeType="1" noTextEdit="1"/>
              </p:cNvSpPr>
              <p:nvPr/>
            </p:nvSpPr>
            <p:spPr>
              <a:xfrm>
                <a:off x="3048000" y="4595613"/>
                <a:ext cx="12192000" cy="666849"/>
              </a:xfrm>
              <a:prstGeom prst="rect">
                <a:avLst/>
              </a:prstGeom>
              <a:blipFill>
                <a:blip r:embed="rId4"/>
                <a:stretch>
                  <a:fillRect b="-14815"/>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27" name="TextBox 19">
                <a:extLst>
                  <a:ext uri="{FF2B5EF4-FFF2-40B4-BE49-F238E27FC236}">
                    <a16:creationId xmlns:a16="http://schemas.microsoft.com/office/drawing/2014/main" id="{3C4E06DC-5EA3-898A-23E0-B5EEA4EC2D63}"/>
                  </a:ext>
                </a:extLst>
              </p:cNvPr>
              <p:cNvSpPr txBox="1"/>
              <p:nvPr/>
            </p:nvSpPr>
            <p:spPr>
              <a:xfrm>
                <a:off x="3048000" y="5374088"/>
                <a:ext cx="12192000" cy="666849"/>
              </a:xfrm>
              <a:prstGeom prst="rect">
                <a:avLst/>
              </a:prstGeom>
            </p:spPr>
            <p:txBody>
              <a:bodyPr wrap="square" lIns="0" tIns="0" rIns="0" bIns="0" rtlCol="0" anchor="t">
                <a:spAutoFit/>
              </a:bodyPr>
              <a:lstStyle/>
              <a:p>
                <a:pPr>
                  <a:lnSpc>
                    <a:spcPts val="5203"/>
                  </a:lnSpc>
                  <a:spcBef>
                    <a:spcPct val="0"/>
                  </a:spcBef>
                </a:pPr>
                <a14:m>
                  <m:oMathPara xmlns:m="http://schemas.openxmlformats.org/officeDocument/2006/math">
                    <m:oMathParaPr>
                      <m:jc m:val="centerGroup"/>
                    </m:oMathParaPr>
                    <m:oMath xmlns:m="http://schemas.openxmlformats.org/officeDocument/2006/math">
                      <m:r>
                        <a:rPr lang="it-IT" sz="3030" b="1" i="1" smtClean="0">
                          <a:solidFill>
                            <a:schemeClr val="bg1"/>
                          </a:solidFill>
                          <a:latin typeface="Cambria Math" panose="02040503050406030204" pitchFamily="18" charset="0"/>
                          <a:ea typeface="DM Sans Bold"/>
                          <a:cs typeface="DM Sans Bold"/>
                          <a:sym typeface="DM Sans Bold"/>
                        </a:rPr>
                        <m:t>𝑷</m:t>
                      </m:r>
                      <m:d>
                        <m:dPr>
                          <m:endChr m:val="|"/>
                          <m:ctrlPr>
                            <a:rPr lang="it-IT" sz="3030" b="1" i="1" smtClean="0">
                              <a:solidFill>
                                <a:schemeClr val="bg1"/>
                              </a:solidFill>
                              <a:latin typeface="Cambria Math" panose="02040503050406030204" pitchFamily="18" charset="0"/>
                              <a:ea typeface="DM Sans Bold"/>
                              <a:cs typeface="DM Sans Bold"/>
                              <a:sym typeface="DM Sans Bold"/>
                            </a:rPr>
                          </m:ctrlPr>
                        </m:dPr>
                        <m:e>
                          <m:r>
                            <a:rPr lang="it-IT" sz="3030" b="1" i="1" smtClean="0">
                              <a:solidFill>
                                <a:schemeClr val="bg1"/>
                              </a:solidFill>
                              <a:latin typeface="Cambria Math" panose="02040503050406030204" pitchFamily="18" charset="0"/>
                              <a:ea typeface="DM Sans Bold"/>
                              <a:cs typeface="DM Sans Bold"/>
                              <a:sym typeface="DM Sans Bold"/>
                            </a:rPr>
                            <m:t>𝑯𝒆𝒂𝒓𝒕𝑫𝒊𝒔𝒆𝒂𝒔𝒆</m:t>
                          </m:r>
                          <m:r>
                            <a:rPr lang="it-IT" sz="3030" b="1" i="1" smtClean="0">
                              <a:solidFill>
                                <a:schemeClr val="bg1"/>
                              </a:solidFill>
                              <a:latin typeface="Cambria Math" panose="02040503050406030204" pitchFamily="18" charset="0"/>
                              <a:ea typeface="DM Sans Bold"/>
                              <a:cs typeface="DM Sans Bold"/>
                              <a:sym typeface="DM Sans Bold"/>
                            </a:rPr>
                            <m:t> </m:t>
                          </m:r>
                        </m:e>
                      </m:d>
                      <m:r>
                        <a:rPr lang="it-IT" sz="3030" b="1" i="1" smtClean="0">
                          <a:solidFill>
                            <a:schemeClr val="bg1"/>
                          </a:solidFill>
                          <a:latin typeface="Cambria Math" panose="02040503050406030204" pitchFamily="18" charset="0"/>
                          <a:ea typeface="DM Sans Bold"/>
                          <a:cs typeface="DM Sans Bold"/>
                          <a:sym typeface="DM Sans Bold"/>
                        </a:rPr>
                        <m:t> </m:t>
                      </m:r>
                      <m:r>
                        <a:rPr lang="it-IT" sz="3030" b="1" i="1" smtClean="0">
                          <a:solidFill>
                            <a:schemeClr val="bg1"/>
                          </a:solidFill>
                          <a:latin typeface="Cambria Math" panose="02040503050406030204" pitchFamily="18" charset="0"/>
                          <a:ea typeface="DM Sans Bold"/>
                          <a:cs typeface="DM Sans Bold"/>
                          <a:sym typeface="DM Sans Bold"/>
                        </a:rPr>
                        <m:t>𝑨𝒈𝒆</m:t>
                      </m:r>
                      <m:r>
                        <a:rPr lang="it-IT" sz="3030" b="1" i="1" smtClean="0">
                          <a:solidFill>
                            <a:schemeClr val="bg1"/>
                          </a:solidFill>
                          <a:latin typeface="Cambria Math" panose="02040503050406030204" pitchFamily="18" charset="0"/>
                          <a:ea typeface="DM Sans Bold"/>
                          <a:cs typeface="DM Sans Bold"/>
                          <a:sym typeface="DM Sans Bold"/>
                        </a:rPr>
                        <m:t>=</m:t>
                      </m:r>
                      <m:r>
                        <a:rPr lang="it-IT" sz="3030" b="1" i="1" smtClean="0">
                          <a:solidFill>
                            <a:schemeClr val="bg1"/>
                          </a:solidFill>
                          <a:latin typeface="Cambria Math" panose="02040503050406030204" pitchFamily="18" charset="0"/>
                          <a:ea typeface="DM Sans Bold"/>
                          <a:cs typeface="DM Sans Bold"/>
                          <a:sym typeface="DM Sans Bold"/>
                        </a:rPr>
                        <m:t>𝟐</m:t>
                      </m:r>
                      <m:r>
                        <a:rPr lang="it-IT" sz="3030" b="1" i="1" smtClean="0">
                          <a:solidFill>
                            <a:schemeClr val="bg1"/>
                          </a:solidFill>
                          <a:latin typeface="Cambria Math" panose="02040503050406030204" pitchFamily="18" charset="0"/>
                          <a:ea typeface="DM Sans Bold"/>
                          <a:cs typeface="DM Sans Bold"/>
                          <a:sym typeface="DM Sans Bold"/>
                        </a:rPr>
                        <m:t>, </m:t>
                      </m:r>
                      <m:r>
                        <a:rPr lang="it-IT" sz="3030" b="1" i="1" smtClean="0">
                          <a:solidFill>
                            <a:schemeClr val="bg1"/>
                          </a:solidFill>
                          <a:latin typeface="Cambria Math" panose="02040503050406030204" pitchFamily="18" charset="0"/>
                          <a:ea typeface="DM Sans Bold"/>
                          <a:cs typeface="DM Sans Bold"/>
                          <a:sym typeface="DM Sans Bold"/>
                        </a:rPr>
                        <m:t>𝑺𝒆𝒙</m:t>
                      </m:r>
                      <m:r>
                        <a:rPr lang="it-IT" sz="3030" b="1" i="1" smtClean="0">
                          <a:solidFill>
                            <a:schemeClr val="bg1"/>
                          </a:solidFill>
                          <a:latin typeface="Cambria Math" panose="02040503050406030204" pitchFamily="18" charset="0"/>
                          <a:ea typeface="DM Sans Bold"/>
                          <a:cs typeface="DM Sans Bold"/>
                          <a:sym typeface="DM Sans Bold"/>
                        </a:rPr>
                        <m:t>=</m:t>
                      </m:r>
                      <m:r>
                        <a:rPr lang="it-IT" sz="3030" b="1" i="1" smtClean="0">
                          <a:solidFill>
                            <a:schemeClr val="bg1"/>
                          </a:solidFill>
                          <a:latin typeface="Cambria Math" panose="02040503050406030204" pitchFamily="18" charset="0"/>
                          <a:ea typeface="DM Sans Bold"/>
                          <a:cs typeface="DM Sans Bold"/>
                          <a:sym typeface="DM Sans Bold"/>
                        </a:rPr>
                        <m:t>𝟏</m:t>
                      </m:r>
                      <m:r>
                        <a:rPr lang="it-IT" sz="3030" b="1" i="1" smtClean="0">
                          <a:solidFill>
                            <a:schemeClr val="bg1"/>
                          </a:solidFill>
                          <a:latin typeface="Cambria Math" panose="02040503050406030204" pitchFamily="18" charset="0"/>
                          <a:ea typeface="DM Sans Bold"/>
                          <a:cs typeface="DM Sans Bold"/>
                          <a:sym typeface="DM Sans Bold"/>
                        </a:rPr>
                        <m:t>, </m:t>
                      </m:r>
                      <m:r>
                        <a:rPr lang="it-IT" sz="3030" b="1" i="1" smtClean="0">
                          <a:solidFill>
                            <a:schemeClr val="bg1"/>
                          </a:solidFill>
                          <a:latin typeface="Cambria Math" panose="02040503050406030204" pitchFamily="18" charset="0"/>
                          <a:ea typeface="DM Sans Bold"/>
                          <a:cs typeface="DM Sans Bold"/>
                          <a:sym typeface="DM Sans Bold"/>
                        </a:rPr>
                        <m:t>𝑶𝒍𝒅𝒑𝒆𝒂𝒌</m:t>
                      </m:r>
                      <m:r>
                        <a:rPr lang="it-IT" sz="3030" b="1" i="1" smtClean="0">
                          <a:solidFill>
                            <a:schemeClr val="bg1"/>
                          </a:solidFill>
                          <a:latin typeface="Cambria Math" panose="02040503050406030204" pitchFamily="18" charset="0"/>
                          <a:ea typeface="DM Sans Bold"/>
                          <a:cs typeface="DM Sans Bold"/>
                          <a:sym typeface="DM Sans Bold"/>
                        </a:rPr>
                        <m:t>=</m:t>
                      </m:r>
                      <m:r>
                        <a:rPr lang="it-IT" sz="3030" b="1" i="1" smtClean="0">
                          <a:solidFill>
                            <a:schemeClr val="bg1"/>
                          </a:solidFill>
                          <a:latin typeface="Cambria Math" panose="02040503050406030204" pitchFamily="18" charset="0"/>
                          <a:ea typeface="DM Sans Bold"/>
                          <a:cs typeface="DM Sans Bold"/>
                          <a:sym typeface="DM Sans Bold"/>
                        </a:rPr>
                        <m:t>𝟏</m:t>
                      </m:r>
                      <m:r>
                        <a:rPr lang="it-IT" sz="3030" b="1" i="1" smtClean="0">
                          <a:solidFill>
                            <a:schemeClr val="bg1"/>
                          </a:solidFill>
                          <a:latin typeface="Cambria Math" panose="02040503050406030204" pitchFamily="18" charset="0"/>
                          <a:ea typeface="DM Sans Bold"/>
                          <a:cs typeface="DM Sans Bold"/>
                          <a:sym typeface="DM Sans Bold"/>
                        </a:rPr>
                        <m:t>)</m:t>
                      </m:r>
                    </m:oMath>
                  </m:oMathPara>
                </a14:m>
                <a:endParaRPr lang="en-US" sz="3030" b="1" dirty="0">
                  <a:solidFill>
                    <a:schemeClr val="bg1"/>
                  </a:solidFill>
                  <a:latin typeface="DM Sans Bold"/>
                  <a:ea typeface="DM Sans Bold"/>
                  <a:cs typeface="DM Sans Bold"/>
                  <a:sym typeface="DM Sans Bold"/>
                </a:endParaRPr>
              </a:p>
            </p:txBody>
          </p:sp>
        </mc:Choice>
        <mc:Fallback>
          <p:sp>
            <p:nvSpPr>
              <p:cNvPr id="27" name="TextBox 19">
                <a:extLst>
                  <a:ext uri="{FF2B5EF4-FFF2-40B4-BE49-F238E27FC236}">
                    <a16:creationId xmlns:a16="http://schemas.microsoft.com/office/drawing/2014/main" id="{3C4E06DC-5EA3-898A-23E0-B5EEA4EC2D63}"/>
                  </a:ext>
                </a:extLst>
              </p:cNvPr>
              <p:cNvSpPr txBox="1">
                <a:spLocks noRot="1" noChangeAspect="1" noMove="1" noResize="1" noEditPoints="1" noAdjustHandles="1" noChangeArrowheads="1" noChangeShapeType="1" noTextEdit="1"/>
              </p:cNvSpPr>
              <p:nvPr/>
            </p:nvSpPr>
            <p:spPr>
              <a:xfrm>
                <a:off x="3048000" y="5374088"/>
                <a:ext cx="12192000" cy="666849"/>
              </a:xfrm>
              <a:prstGeom prst="rect">
                <a:avLst/>
              </a:prstGeom>
              <a:blipFill>
                <a:blip r:embed="rId5"/>
                <a:stretch>
                  <a:fillRect b="-15094"/>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29" name="TextBox 19">
                <a:extLst>
                  <a:ext uri="{FF2B5EF4-FFF2-40B4-BE49-F238E27FC236}">
                    <a16:creationId xmlns:a16="http://schemas.microsoft.com/office/drawing/2014/main" id="{9EBB74E8-92DD-3F39-06E0-1E7E20E13942}"/>
                  </a:ext>
                </a:extLst>
              </p:cNvPr>
              <p:cNvSpPr txBox="1"/>
              <p:nvPr/>
            </p:nvSpPr>
            <p:spPr>
              <a:xfrm>
                <a:off x="3048000" y="3829124"/>
                <a:ext cx="12192000" cy="666849"/>
              </a:xfrm>
              <a:prstGeom prst="rect">
                <a:avLst/>
              </a:prstGeom>
            </p:spPr>
            <p:txBody>
              <a:bodyPr wrap="square" lIns="0" tIns="0" rIns="0" bIns="0" rtlCol="0" anchor="t">
                <a:spAutoFit/>
              </a:bodyPr>
              <a:lstStyle/>
              <a:p>
                <a:pPr>
                  <a:lnSpc>
                    <a:spcPts val="5203"/>
                  </a:lnSpc>
                  <a:spcBef>
                    <a:spcPct val="0"/>
                  </a:spcBef>
                </a:pPr>
                <a14:m>
                  <m:oMathPara xmlns:m="http://schemas.openxmlformats.org/officeDocument/2006/math">
                    <m:oMathParaPr>
                      <m:jc m:val="centerGroup"/>
                    </m:oMathParaPr>
                    <m:oMath xmlns:m="http://schemas.openxmlformats.org/officeDocument/2006/math">
                      <m:r>
                        <a:rPr lang="it-IT" sz="3030" b="1" i="1" smtClean="0">
                          <a:solidFill>
                            <a:schemeClr val="bg1"/>
                          </a:solidFill>
                          <a:latin typeface="Cambria Math" panose="02040503050406030204" pitchFamily="18" charset="0"/>
                          <a:ea typeface="DM Sans Bold"/>
                          <a:cs typeface="DM Sans Bold"/>
                          <a:sym typeface="DM Sans Bold"/>
                        </a:rPr>
                        <m:t>𝑷</m:t>
                      </m:r>
                      <m:d>
                        <m:dPr>
                          <m:endChr m:val="|"/>
                          <m:ctrlPr>
                            <a:rPr lang="it-IT" sz="3030" b="1" i="1" smtClean="0">
                              <a:solidFill>
                                <a:schemeClr val="bg1"/>
                              </a:solidFill>
                              <a:latin typeface="Cambria Math" panose="02040503050406030204" pitchFamily="18" charset="0"/>
                              <a:ea typeface="DM Sans Bold"/>
                              <a:cs typeface="DM Sans Bold"/>
                              <a:sym typeface="DM Sans Bold"/>
                            </a:rPr>
                          </m:ctrlPr>
                        </m:dPr>
                        <m:e>
                          <m:r>
                            <a:rPr lang="it-IT" sz="3030" b="1" i="1" smtClean="0">
                              <a:solidFill>
                                <a:schemeClr val="bg1"/>
                              </a:solidFill>
                              <a:latin typeface="Cambria Math" panose="02040503050406030204" pitchFamily="18" charset="0"/>
                              <a:ea typeface="DM Sans Bold"/>
                              <a:cs typeface="DM Sans Bold"/>
                              <a:sym typeface="DM Sans Bold"/>
                            </a:rPr>
                            <m:t>𝑯𝒆𝒂𝒓𝒕𝑫𝒊𝒔𝒆𝒂𝒔𝒆</m:t>
                          </m:r>
                          <m:r>
                            <a:rPr lang="it-IT" sz="3030" b="1" i="1" smtClean="0">
                              <a:solidFill>
                                <a:schemeClr val="bg1"/>
                              </a:solidFill>
                              <a:latin typeface="Cambria Math" panose="02040503050406030204" pitchFamily="18" charset="0"/>
                              <a:ea typeface="DM Sans Bold"/>
                              <a:cs typeface="DM Sans Bold"/>
                              <a:sym typeface="DM Sans Bold"/>
                            </a:rPr>
                            <m:t> </m:t>
                          </m:r>
                        </m:e>
                      </m:d>
                      <m:r>
                        <a:rPr lang="it-IT" sz="3030" b="1" i="1" smtClean="0">
                          <a:solidFill>
                            <a:schemeClr val="bg1"/>
                          </a:solidFill>
                          <a:latin typeface="Cambria Math" panose="02040503050406030204" pitchFamily="18" charset="0"/>
                          <a:ea typeface="DM Sans Bold"/>
                          <a:cs typeface="DM Sans Bold"/>
                          <a:sym typeface="DM Sans Bold"/>
                        </a:rPr>
                        <m:t> </m:t>
                      </m:r>
                      <m:r>
                        <a:rPr lang="it-IT" sz="3030" b="1" i="1" smtClean="0">
                          <a:solidFill>
                            <a:schemeClr val="bg1"/>
                          </a:solidFill>
                          <a:latin typeface="Cambria Math" panose="02040503050406030204" pitchFamily="18" charset="0"/>
                          <a:ea typeface="DM Sans Bold"/>
                          <a:cs typeface="DM Sans Bold"/>
                          <a:sym typeface="DM Sans Bold"/>
                        </a:rPr>
                        <m:t>𝑨𝒈𝒆</m:t>
                      </m:r>
                      <m:r>
                        <a:rPr lang="it-IT" sz="3030" b="1" i="1" smtClean="0">
                          <a:solidFill>
                            <a:schemeClr val="bg1"/>
                          </a:solidFill>
                          <a:latin typeface="Cambria Math" panose="02040503050406030204" pitchFamily="18" charset="0"/>
                          <a:ea typeface="DM Sans Bold"/>
                          <a:cs typeface="DM Sans Bold"/>
                          <a:sym typeface="DM Sans Bold"/>
                        </a:rPr>
                        <m:t>=</m:t>
                      </m:r>
                      <m:r>
                        <a:rPr lang="it-IT" sz="3030" b="1" i="1" smtClean="0">
                          <a:solidFill>
                            <a:schemeClr val="bg1"/>
                          </a:solidFill>
                          <a:latin typeface="Cambria Math" panose="02040503050406030204" pitchFamily="18" charset="0"/>
                          <a:ea typeface="DM Sans Bold"/>
                          <a:cs typeface="DM Sans Bold"/>
                          <a:sym typeface="DM Sans Bold"/>
                        </a:rPr>
                        <m:t>𝟐</m:t>
                      </m:r>
                      <m:r>
                        <a:rPr lang="it-IT" sz="3030" b="1" i="1" smtClean="0">
                          <a:solidFill>
                            <a:schemeClr val="bg1"/>
                          </a:solidFill>
                          <a:latin typeface="Cambria Math" panose="02040503050406030204" pitchFamily="18" charset="0"/>
                          <a:ea typeface="DM Sans Bold"/>
                          <a:cs typeface="DM Sans Bold"/>
                          <a:sym typeface="DM Sans Bold"/>
                        </a:rPr>
                        <m:t>, </m:t>
                      </m:r>
                      <m:r>
                        <a:rPr lang="it-IT" sz="3030" b="1" i="1" smtClean="0">
                          <a:solidFill>
                            <a:schemeClr val="bg1"/>
                          </a:solidFill>
                          <a:latin typeface="Cambria Math" panose="02040503050406030204" pitchFamily="18" charset="0"/>
                          <a:ea typeface="DM Sans Bold"/>
                          <a:cs typeface="DM Sans Bold"/>
                          <a:sym typeface="DM Sans Bold"/>
                        </a:rPr>
                        <m:t>𝑺𝒆𝒙</m:t>
                      </m:r>
                      <m:r>
                        <a:rPr lang="it-IT" sz="3030" b="1" i="1" smtClean="0">
                          <a:solidFill>
                            <a:schemeClr val="bg1"/>
                          </a:solidFill>
                          <a:latin typeface="Cambria Math" panose="02040503050406030204" pitchFamily="18" charset="0"/>
                          <a:ea typeface="DM Sans Bold"/>
                          <a:cs typeface="DM Sans Bold"/>
                          <a:sym typeface="DM Sans Bold"/>
                        </a:rPr>
                        <m:t>=</m:t>
                      </m:r>
                      <m:r>
                        <a:rPr lang="it-IT" sz="3030" b="1" i="1" smtClean="0">
                          <a:solidFill>
                            <a:schemeClr val="bg1"/>
                          </a:solidFill>
                          <a:latin typeface="Cambria Math" panose="02040503050406030204" pitchFamily="18" charset="0"/>
                          <a:ea typeface="DM Sans Bold"/>
                          <a:cs typeface="DM Sans Bold"/>
                          <a:sym typeface="DM Sans Bold"/>
                        </a:rPr>
                        <m:t>𝟏</m:t>
                      </m:r>
                      <m:r>
                        <a:rPr lang="it-IT" sz="3030" b="1" i="1" smtClean="0">
                          <a:solidFill>
                            <a:schemeClr val="bg1"/>
                          </a:solidFill>
                          <a:latin typeface="Cambria Math" panose="02040503050406030204" pitchFamily="18" charset="0"/>
                          <a:ea typeface="DM Sans Bold"/>
                          <a:cs typeface="DM Sans Bold"/>
                          <a:sym typeface="DM Sans Bold"/>
                        </a:rPr>
                        <m:t>, </m:t>
                      </m:r>
                      <m:r>
                        <a:rPr lang="it-IT" sz="3030" b="1" i="1" smtClean="0">
                          <a:solidFill>
                            <a:schemeClr val="bg1"/>
                          </a:solidFill>
                          <a:latin typeface="Cambria Math" panose="02040503050406030204" pitchFamily="18" charset="0"/>
                          <a:ea typeface="DM Sans Bold"/>
                          <a:cs typeface="DM Sans Bold"/>
                          <a:sym typeface="DM Sans Bold"/>
                        </a:rPr>
                        <m:t>𝑺</m:t>
                      </m:r>
                      <m:sSub>
                        <m:sSubPr>
                          <m:ctrlPr>
                            <a:rPr lang="it-IT" sz="3030" b="1" i="1" smtClean="0">
                              <a:solidFill>
                                <a:schemeClr val="bg1"/>
                              </a:solidFill>
                              <a:latin typeface="Cambria Math" panose="02040503050406030204" pitchFamily="18" charset="0"/>
                              <a:ea typeface="DM Sans Bold"/>
                              <a:cs typeface="DM Sans Bold"/>
                              <a:sym typeface="DM Sans Bold"/>
                            </a:rPr>
                          </m:ctrlPr>
                        </m:sSubPr>
                        <m:e>
                          <m:r>
                            <a:rPr lang="it-IT" sz="3030" b="1" i="1" smtClean="0">
                              <a:solidFill>
                                <a:schemeClr val="bg1"/>
                              </a:solidFill>
                              <a:latin typeface="Cambria Math" panose="02040503050406030204" pitchFamily="18" charset="0"/>
                              <a:ea typeface="DM Sans Bold"/>
                              <a:cs typeface="DM Sans Bold"/>
                              <a:sym typeface="DM Sans Bold"/>
                            </a:rPr>
                            <m:t>𝑻</m:t>
                          </m:r>
                        </m:e>
                        <m:sub>
                          <m:r>
                            <a:rPr lang="it-IT" sz="3030" b="1" i="1" smtClean="0">
                              <a:solidFill>
                                <a:schemeClr val="bg1"/>
                              </a:solidFill>
                              <a:latin typeface="Cambria Math" panose="02040503050406030204" pitchFamily="18" charset="0"/>
                              <a:ea typeface="DM Sans Bold"/>
                              <a:cs typeface="DM Sans Bold"/>
                              <a:sym typeface="DM Sans Bold"/>
                            </a:rPr>
                            <m:t>𝑺𝒍𝒐𝒑𝒆</m:t>
                          </m:r>
                        </m:sub>
                      </m:sSub>
                      <m:r>
                        <a:rPr lang="it-IT" sz="3030" b="1" i="1" smtClean="0">
                          <a:solidFill>
                            <a:schemeClr val="bg1"/>
                          </a:solidFill>
                          <a:latin typeface="Cambria Math" panose="02040503050406030204" pitchFamily="18" charset="0"/>
                          <a:ea typeface="DM Sans Bold"/>
                          <a:cs typeface="DM Sans Bold"/>
                          <a:sym typeface="DM Sans Bold"/>
                        </a:rPr>
                        <m:t>=</m:t>
                      </m:r>
                      <m:r>
                        <a:rPr lang="it-IT" sz="3030" b="1" i="1" smtClean="0">
                          <a:solidFill>
                            <a:schemeClr val="bg1"/>
                          </a:solidFill>
                          <a:latin typeface="Cambria Math" panose="02040503050406030204" pitchFamily="18" charset="0"/>
                          <a:ea typeface="DM Sans Bold"/>
                          <a:cs typeface="DM Sans Bold"/>
                          <a:sym typeface="DM Sans Bold"/>
                        </a:rPr>
                        <m:t>𝟏</m:t>
                      </m:r>
                      <m:r>
                        <a:rPr lang="it-IT" sz="3030" b="1" i="1" smtClean="0">
                          <a:solidFill>
                            <a:schemeClr val="bg1"/>
                          </a:solidFill>
                          <a:latin typeface="Cambria Math" panose="02040503050406030204" pitchFamily="18" charset="0"/>
                          <a:ea typeface="DM Sans Bold"/>
                          <a:cs typeface="DM Sans Bold"/>
                          <a:sym typeface="DM Sans Bold"/>
                        </a:rPr>
                        <m:t>)</m:t>
                      </m:r>
                    </m:oMath>
                  </m:oMathPara>
                </a14:m>
                <a:endParaRPr lang="en-US" sz="3030" b="1" dirty="0">
                  <a:solidFill>
                    <a:schemeClr val="bg1"/>
                  </a:solidFill>
                  <a:latin typeface="DM Sans Bold"/>
                  <a:ea typeface="DM Sans Bold"/>
                  <a:cs typeface="DM Sans Bold"/>
                  <a:sym typeface="DM Sans Bold"/>
                </a:endParaRPr>
              </a:p>
            </p:txBody>
          </p:sp>
        </mc:Choice>
        <mc:Fallback>
          <p:sp>
            <p:nvSpPr>
              <p:cNvPr id="29" name="TextBox 19">
                <a:extLst>
                  <a:ext uri="{FF2B5EF4-FFF2-40B4-BE49-F238E27FC236}">
                    <a16:creationId xmlns:a16="http://schemas.microsoft.com/office/drawing/2014/main" id="{9EBB74E8-92DD-3F39-06E0-1E7E20E13942}"/>
                  </a:ext>
                </a:extLst>
              </p:cNvPr>
              <p:cNvSpPr txBox="1">
                <a:spLocks noRot="1" noChangeAspect="1" noMove="1" noResize="1" noEditPoints="1" noAdjustHandles="1" noChangeArrowheads="1" noChangeShapeType="1" noTextEdit="1"/>
              </p:cNvSpPr>
              <p:nvPr/>
            </p:nvSpPr>
            <p:spPr>
              <a:xfrm>
                <a:off x="3048000" y="3829124"/>
                <a:ext cx="12192000" cy="666849"/>
              </a:xfrm>
              <a:prstGeom prst="rect">
                <a:avLst/>
              </a:prstGeom>
              <a:blipFill>
                <a:blip r:embed="rId6"/>
                <a:stretch>
                  <a:fillRect b="-12963"/>
                </a:stretch>
              </a:blipFill>
            </p:spPr>
            <p:txBody>
              <a:bodyPr/>
              <a:lstStyle/>
              <a:p>
                <a:r>
                  <a:rPr lang="it-IT">
                    <a:noFill/>
                  </a:rPr>
                  <a:t> </a:t>
                </a:r>
              </a:p>
            </p:txBody>
          </p:sp>
        </mc:Fallback>
      </mc:AlternateContent>
      <p:pic>
        <p:nvPicPr>
          <p:cNvPr id="30" name="Immagine 29">
            <a:extLst>
              <a:ext uri="{FF2B5EF4-FFF2-40B4-BE49-F238E27FC236}">
                <a16:creationId xmlns:a16="http://schemas.microsoft.com/office/drawing/2014/main" id="{F5F2165A-2696-3CCD-80CB-3D8583057F67}"/>
              </a:ext>
            </a:extLst>
          </p:cNvPr>
          <p:cNvPicPr>
            <a:picLocks noChangeAspect="1"/>
          </p:cNvPicPr>
          <p:nvPr/>
        </p:nvPicPr>
        <p:blipFill>
          <a:blip r:embed="rId7"/>
          <a:stretch>
            <a:fillRect/>
          </a:stretch>
        </p:blipFill>
        <p:spPr>
          <a:xfrm>
            <a:off x="4186183" y="6594516"/>
            <a:ext cx="9915633" cy="315796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Freeform 3"/>
          <p:cNvSpPr/>
          <p:nvPr/>
        </p:nvSpPr>
        <p:spPr>
          <a:xfrm>
            <a:off x="9833387"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grpSp>
        <p:nvGrpSpPr>
          <p:cNvPr id="4" name="Group 4"/>
          <p:cNvGrpSpPr/>
          <p:nvPr/>
        </p:nvGrpSpPr>
        <p:grpSpPr>
          <a:xfrm>
            <a:off x="-1543050" y="-54747"/>
            <a:ext cx="2760734" cy="10341747"/>
            <a:chOff x="0" y="0"/>
            <a:chExt cx="727107" cy="2723752"/>
          </a:xfrm>
        </p:grpSpPr>
        <p:sp>
          <p:nvSpPr>
            <p:cNvPr id="5" name="Freeform 5"/>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txBody>
            <a:bodyPr/>
            <a:lstStyle/>
            <a:p>
              <a:endParaRPr lang="it-IT"/>
            </a:p>
          </p:txBody>
        </p:sp>
        <p:sp>
          <p:nvSpPr>
            <p:cNvPr id="6" name="TextBox 6"/>
            <p:cNvSpPr txBox="1"/>
            <p:nvPr/>
          </p:nvSpPr>
          <p:spPr>
            <a:xfrm>
              <a:off x="0" y="-38100"/>
              <a:ext cx="727107" cy="2761852"/>
            </a:xfrm>
            <a:prstGeom prst="rect">
              <a:avLst/>
            </a:prstGeom>
          </p:spPr>
          <p:txBody>
            <a:bodyPr lIns="50800" tIns="50800" rIns="50800" bIns="50800" rtlCol="0" anchor="ctr"/>
            <a:lstStyle/>
            <a:p>
              <a:pPr algn="ctr">
                <a:lnSpc>
                  <a:spcPts val="2605"/>
                </a:lnSpc>
              </a:pPr>
              <a:endParaRPr/>
            </a:p>
          </p:txBody>
        </p:sp>
      </p:grpSp>
      <p:sp>
        <p:nvSpPr>
          <p:cNvPr id="21" name="TextBox 21"/>
          <p:cNvSpPr txBox="1"/>
          <p:nvPr/>
        </p:nvSpPr>
        <p:spPr>
          <a:xfrm>
            <a:off x="1981200" y="1072085"/>
            <a:ext cx="11276805" cy="1228725"/>
          </a:xfrm>
          <a:prstGeom prst="rect">
            <a:avLst/>
          </a:prstGeom>
        </p:spPr>
        <p:txBody>
          <a:bodyPr lIns="0" tIns="0" rIns="0" bIns="0" rtlCol="0" anchor="t">
            <a:spAutoFit/>
          </a:bodyPr>
          <a:lstStyle/>
          <a:p>
            <a:pPr lvl="1">
              <a:lnSpc>
                <a:spcPts val="9625"/>
              </a:lnSpc>
              <a:spcBef>
                <a:spcPct val="0"/>
              </a:spcBef>
            </a:pPr>
            <a:r>
              <a:rPr lang="en-US" sz="8020" b="1" dirty="0">
                <a:solidFill>
                  <a:srgbClr val="56AEFF"/>
                </a:solidFill>
                <a:latin typeface="Now Bold"/>
                <a:ea typeface="Now Bold"/>
                <a:cs typeface="Now Bold"/>
                <a:sym typeface="Now Bold"/>
              </a:rPr>
              <a:t>QUERIES</a:t>
            </a:r>
          </a:p>
        </p:txBody>
      </p:sp>
      <p:sp>
        <p:nvSpPr>
          <p:cNvPr id="22" name="TextBox 22"/>
          <p:cNvSpPr txBox="1"/>
          <p:nvPr/>
        </p:nvSpPr>
        <p:spPr>
          <a:xfrm>
            <a:off x="2438400" y="2446751"/>
            <a:ext cx="10591800" cy="1415900"/>
          </a:xfrm>
          <a:prstGeom prst="rect">
            <a:avLst/>
          </a:prstGeom>
        </p:spPr>
        <p:txBody>
          <a:bodyPr wrap="square" lIns="0" tIns="0" rIns="0" bIns="0" rtlCol="0" anchor="t">
            <a:spAutoFit/>
          </a:bodyPr>
          <a:lstStyle/>
          <a:p>
            <a:pPr>
              <a:lnSpc>
                <a:spcPts val="3727"/>
              </a:lnSpc>
              <a:spcBef>
                <a:spcPct val="0"/>
              </a:spcBef>
            </a:pPr>
            <a:r>
              <a:rPr lang="en-US" sz="3030" dirty="0">
                <a:solidFill>
                  <a:srgbClr val="56AEFF"/>
                </a:solidFill>
                <a:latin typeface="DM Sans"/>
                <a:ea typeface="DM Sans"/>
                <a:cs typeface="DM Sans"/>
                <a:sym typeface="DM Sans"/>
              </a:rPr>
              <a:t>Query 3: Heart Disease risk by age and chest pain type comparison among models</a:t>
            </a:r>
          </a:p>
          <a:p>
            <a:pPr>
              <a:lnSpc>
                <a:spcPts val="3727"/>
              </a:lnSpc>
              <a:spcBef>
                <a:spcPct val="0"/>
              </a:spcBef>
            </a:pPr>
            <a:r>
              <a:rPr lang="en-US" sz="3030" dirty="0">
                <a:solidFill>
                  <a:srgbClr val="56AEFF"/>
                </a:solidFill>
                <a:latin typeface="DM Sans"/>
                <a:ea typeface="DM Sans"/>
                <a:cs typeface="DM Sans"/>
                <a:sym typeface="DM Sans"/>
              </a:rPr>
              <a:t> </a:t>
            </a: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8A7767C7-8177-8033-DE19-E83A9D365F85}"/>
                  </a:ext>
                </a:extLst>
              </p:cNvPr>
              <p:cNvSpPr txBox="1"/>
              <p:nvPr/>
            </p:nvSpPr>
            <p:spPr>
              <a:xfrm>
                <a:off x="5029200" y="3695700"/>
                <a:ext cx="10591800" cy="948978"/>
              </a:xfrm>
              <a:prstGeom prst="rect">
                <a:avLst/>
              </a:prstGeom>
            </p:spPr>
            <p:txBody>
              <a:bodyPr wrap="square" lIns="0" tIns="0" rIns="0" bIns="0" rtlCol="0" anchor="t">
                <a:spAutoFit/>
              </a:bodyPr>
              <a:lstStyle/>
              <a:p>
                <a:pPr marL="0" lvl="0" indent="0" algn="l">
                  <a:lnSpc>
                    <a:spcPts val="3727"/>
                  </a:lnSpc>
                  <a:spcBef>
                    <a:spcPct val="0"/>
                  </a:spcBef>
                </a:pPr>
                <a14:m>
                  <m:oMathPara xmlns:m="http://schemas.openxmlformats.org/officeDocument/2006/math">
                    <m:oMathParaPr>
                      <m:jc m:val="center"/>
                    </m:oMathParaPr>
                    <m:oMath xmlns:m="http://schemas.openxmlformats.org/officeDocument/2006/math">
                      <m:r>
                        <a:rPr lang="it-IT" sz="3030" b="0" i="1" smtClean="0">
                          <a:solidFill>
                            <a:schemeClr val="bg1"/>
                          </a:solidFill>
                          <a:latin typeface="Cambria Math" panose="02040503050406030204" pitchFamily="18" charset="0"/>
                          <a:ea typeface="DM Sans"/>
                          <a:cs typeface="DM Sans"/>
                          <a:sym typeface="DM Sans"/>
                        </a:rPr>
                        <m:t>𝑃</m:t>
                      </m:r>
                      <m:d>
                        <m:dPr>
                          <m:endChr m:val="|"/>
                          <m:ctrlPr>
                            <a:rPr lang="it-IT" sz="3030" b="0" i="1" smtClean="0">
                              <a:solidFill>
                                <a:schemeClr val="bg1"/>
                              </a:solidFill>
                              <a:latin typeface="Cambria Math" panose="02040503050406030204" pitchFamily="18" charset="0"/>
                              <a:ea typeface="DM Sans"/>
                              <a:cs typeface="DM Sans"/>
                              <a:sym typeface="DM Sans"/>
                            </a:rPr>
                          </m:ctrlPr>
                        </m:dPr>
                        <m:e>
                          <m:r>
                            <a:rPr lang="it-IT" sz="3030" b="0" i="1" smtClean="0">
                              <a:solidFill>
                                <a:schemeClr val="bg1"/>
                              </a:solidFill>
                              <a:latin typeface="Cambria Math" panose="02040503050406030204" pitchFamily="18" charset="0"/>
                              <a:ea typeface="DM Sans"/>
                              <a:cs typeface="DM Sans"/>
                              <a:sym typeface="DM Sans"/>
                            </a:rPr>
                            <m:t>𝐻𝑒𝑎𝑟𝑡𝐷𝑖𝑠𝑒𝑎𝑠𝑒</m:t>
                          </m:r>
                          <m:r>
                            <a:rPr lang="it-IT" sz="3030" b="0" i="1" smtClean="0">
                              <a:solidFill>
                                <a:schemeClr val="bg1"/>
                              </a:solidFill>
                              <a:latin typeface="Cambria Math" panose="02040503050406030204" pitchFamily="18" charset="0"/>
                              <a:ea typeface="DM Sans"/>
                              <a:cs typeface="DM Sans"/>
                              <a:sym typeface="DM Sans"/>
                            </a:rPr>
                            <m:t> </m:t>
                          </m:r>
                        </m:e>
                      </m:d>
                      <m:r>
                        <a:rPr lang="it-IT" sz="3030" b="0" i="1" smtClean="0">
                          <a:solidFill>
                            <a:schemeClr val="bg1"/>
                          </a:solidFill>
                          <a:latin typeface="Cambria Math" panose="02040503050406030204" pitchFamily="18" charset="0"/>
                          <a:ea typeface="DM Sans"/>
                          <a:cs typeface="DM Sans"/>
                          <a:sym typeface="DM Sans"/>
                        </a:rPr>
                        <m:t> </m:t>
                      </m:r>
                      <m:r>
                        <a:rPr lang="it-IT" sz="3030" b="0" i="1" smtClean="0">
                          <a:solidFill>
                            <a:schemeClr val="bg1"/>
                          </a:solidFill>
                          <a:latin typeface="Cambria Math" panose="02040503050406030204" pitchFamily="18" charset="0"/>
                          <a:ea typeface="DM Sans"/>
                          <a:cs typeface="DM Sans"/>
                          <a:sym typeface="DM Sans"/>
                        </a:rPr>
                        <m:t>𝐴𝑔𝑒</m:t>
                      </m:r>
                      <m:r>
                        <a:rPr lang="it-IT" sz="3030" b="0" i="1" smtClean="0">
                          <a:solidFill>
                            <a:schemeClr val="bg1"/>
                          </a:solidFill>
                          <a:latin typeface="Cambria Math" panose="02040503050406030204" pitchFamily="18" charset="0"/>
                          <a:ea typeface="DM Sans"/>
                          <a:cs typeface="DM Sans"/>
                          <a:sym typeface="DM Sans"/>
                        </a:rPr>
                        <m:t>=0, </m:t>
                      </m:r>
                      <m:r>
                        <a:rPr lang="it-IT" sz="3030" b="0" i="1" smtClean="0">
                          <a:solidFill>
                            <a:schemeClr val="bg1"/>
                          </a:solidFill>
                          <a:latin typeface="Cambria Math" panose="02040503050406030204" pitchFamily="18" charset="0"/>
                          <a:ea typeface="DM Sans"/>
                          <a:cs typeface="DM Sans"/>
                          <a:sym typeface="DM Sans"/>
                        </a:rPr>
                        <m:t>𝐶h𝑒𝑠𝑡𝑃𝑎𝑖𝑛𝑇𝑦𝑝𝑒</m:t>
                      </m:r>
                      <m:r>
                        <a:rPr lang="it-IT" sz="3030" b="0" i="1" smtClean="0">
                          <a:solidFill>
                            <a:schemeClr val="bg1"/>
                          </a:solidFill>
                          <a:latin typeface="Cambria Math" panose="02040503050406030204" pitchFamily="18" charset="0"/>
                          <a:ea typeface="DM Sans"/>
                          <a:cs typeface="DM Sans"/>
                          <a:sym typeface="DM Sans"/>
                        </a:rPr>
                        <m:t>=</m:t>
                      </m:r>
                      <m:r>
                        <a:rPr lang="it-IT" sz="3030" b="0" i="1" smtClean="0">
                          <a:solidFill>
                            <a:schemeClr val="bg1"/>
                          </a:solidFill>
                          <a:latin typeface="Cambria Math" panose="02040503050406030204" pitchFamily="18" charset="0"/>
                          <a:ea typeface="DM Sans"/>
                          <a:cs typeface="DM Sans"/>
                          <a:sym typeface="DM Sans"/>
                        </a:rPr>
                        <m:t>𝐶</m:t>
                      </m:r>
                      <m:r>
                        <a:rPr lang="it-IT" sz="3030" b="0" i="1" smtClean="0">
                          <a:solidFill>
                            <a:schemeClr val="bg1"/>
                          </a:solidFill>
                          <a:latin typeface="Cambria Math" panose="02040503050406030204" pitchFamily="18" charset="0"/>
                          <a:ea typeface="DM Sans"/>
                          <a:cs typeface="DM Sans"/>
                          <a:sym typeface="DM Sans"/>
                        </a:rPr>
                        <m:t>) </m:t>
                      </m:r>
                    </m:oMath>
                  </m:oMathPara>
                </a14:m>
                <a:endParaRPr lang="it-IT" sz="3030" b="0" i="1" dirty="0">
                  <a:solidFill>
                    <a:schemeClr val="bg1"/>
                  </a:solidFill>
                  <a:latin typeface="Cambria Math" panose="02040503050406030204" pitchFamily="18" charset="0"/>
                  <a:ea typeface="DM Sans"/>
                  <a:cs typeface="DM Sans"/>
                  <a:sym typeface="DM Sans"/>
                </a:endParaRPr>
              </a:p>
              <a:p>
                <a:pPr marL="0" lvl="0" indent="0" algn="l">
                  <a:lnSpc>
                    <a:spcPts val="3727"/>
                  </a:lnSpc>
                  <a:spcBef>
                    <a:spcPct val="0"/>
                  </a:spcBef>
                </a:pPr>
                <a14:m>
                  <m:oMathPara xmlns:m="http://schemas.openxmlformats.org/officeDocument/2006/math">
                    <m:oMathParaPr>
                      <m:jc m:val="center"/>
                    </m:oMathParaPr>
                    <m:oMath xmlns:m="http://schemas.openxmlformats.org/officeDocument/2006/math">
                      <m:r>
                        <a:rPr lang="it-IT" sz="3030" b="0" i="1" smtClean="0">
                          <a:solidFill>
                            <a:schemeClr val="bg1"/>
                          </a:solidFill>
                          <a:latin typeface="Cambria Math" panose="02040503050406030204" pitchFamily="18" charset="0"/>
                          <a:ea typeface="DM Sans"/>
                          <a:cs typeface="DM Sans"/>
                          <a:sym typeface="DM Sans"/>
                        </a:rPr>
                        <m:t>𝑤𝑖𝑡h</m:t>
                      </m:r>
                      <m:r>
                        <a:rPr lang="it-IT" sz="3030" b="0" i="1" smtClean="0">
                          <a:solidFill>
                            <a:schemeClr val="bg1"/>
                          </a:solidFill>
                          <a:latin typeface="Cambria Math" panose="02040503050406030204" pitchFamily="18" charset="0"/>
                          <a:ea typeface="DM Sans"/>
                          <a:cs typeface="DM Sans"/>
                          <a:sym typeface="DM Sans"/>
                        </a:rPr>
                        <m:t> </m:t>
                      </m:r>
                      <m:r>
                        <a:rPr lang="it-IT" sz="3030" b="0" i="1" smtClean="0">
                          <a:solidFill>
                            <a:schemeClr val="bg1"/>
                          </a:solidFill>
                          <a:latin typeface="Cambria Math" panose="02040503050406030204" pitchFamily="18" charset="0"/>
                          <a:ea typeface="DM Sans"/>
                          <a:cs typeface="DM Sans"/>
                          <a:sym typeface="DM Sans"/>
                        </a:rPr>
                        <m:t>𝐶</m:t>
                      </m:r>
                      <m:r>
                        <a:rPr lang="it-IT" sz="3030" b="0" i="1" smtClean="0">
                          <a:solidFill>
                            <a:schemeClr val="bg1"/>
                          </a:solidFill>
                          <a:latin typeface="Cambria Math" panose="02040503050406030204" pitchFamily="18" charset="0"/>
                          <a:ea typeface="DM Sans"/>
                          <a:cs typeface="DM Sans"/>
                          <a:sym typeface="DM Sans"/>
                        </a:rPr>
                        <m:t> ∈{0, 1, 2, 3} </m:t>
                      </m:r>
                    </m:oMath>
                  </m:oMathPara>
                </a14:m>
                <a:endParaRPr lang="en-US" sz="3030" dirty="0">
                  <a:solidFill>
                    <a:schemeClr val="bg1"/>
                  </a:solidFill>
                  <a:latin typeface="DM Sans"/>
                  <a:ea typeface="DM Sans"/>
                  <a:cs typeface="DM Sans"/>
                  <a:sym typeface="DM Sans"/>
                </a:endParaRPr>
              </a:p>
            </p:txBody>
          </p:sp>
        </mc:Choice>
        <mc:Fallback>
          <p:sp>
            <p:nvSpPr>
              <p:cNvPr id="26" name="TextBox 25">
                <a:extLst>
                  <a:ext uri="{FF2B5EF4-FFF2-40B4-BE49-F238E27FC236}">
                    <a16:creationId xmlns:a16="http://schemas.microsoft.com/office/drawing/2014/main" id="{8A7767C7-8177-8033-DE19-E83A9D365F85}"/>
                  </a:ext>
                </a:extLst>
              </p:cNvPr>
              <p:cNvSpPr txBox="1">
                <a:spLocks noRot="1" noChangeAspect="1" noMove="1" noResize="1" noEditPoints="1" noAdjustHandles="1" noChangeArrowheads="1" noChangeShapeType="1" noTextEdit="1"/>
              </p:cNvSpPr>
              <p:nvPr/>
            </p:nvSpPr>
            <p:spPr>
              <a:xfrm>
                <a:off x="5029200" y="3695700"/>
                <a:ext cx="10591800" cy="948978"/>
              </a:xfrm>
              <a:prstGeom prst="rect">
                <a:avLst/>
              </a:prstGeom>
              <a:blipFill>
                <a:blip r:embed="rId4"/>
                <a:stretch>
                  <a:fillRect t="-2632" b="-15789"/>
                </a:stretch>
              </a:blipFill>
            </p:spPr>
            <p:txBody>
              <a:bodyPr/>
              <a:lstStyle/>
              <a:p>
                <a:r>
                  <a:rPr lang="it-IT">
                    <a:noFill/>
                  </a:rPr>
                  <a:t> </a:t>
                </a:r>
              </a:p>
            </p:txBody>
          </p:sp>
        </mc:Fallback>
      </mc:AlternateContent>
      <p:pic>
        <p:nvPicPr>
          <p:cNvPr id="27" name="Immagine 26">
            <a:extLst>
              <a:ext uri="{FF2B5EF4-FFF2-40B4-BE49-F238E27FC236}">
                <a16:creationId xmlns:a16="http://schemas.microsoft.com/office/drawing/2014/main" id="{A5877175-A0F5-FDC3-75E8-8CF60A3B7117}"/>
              </a:ext>
            </a:extLst>
          </p:cNvPr>
          <p:cNvPicPr>
            <a:picLocks noChangeAspect="1"/>
          </p:cNvPicPr>
          <p:nvPr/>
        </p:nvPicPr>
        <p:blipFill rotWithShape="1">
          <a:blip r:embed="rId5"/>
          <a:srcRect b="50000"/>
          <a:stretch/>
        </p:blipFill>
        <p:spPr>
          <a:xfrm>
            <a:off x="2413591" y="5676879"/>
            <a:ext cx="6299200" cy="3149600"/>
          </a:xfrm>
          <a:prstGeom prst="rect">
            <a:avLst/>
          </a:prstGeom>
        </p:spPr>
      </p:pic>
      <p:pic>
        <p:nvPicPr>
          <p:cNvPr id="28" name="Immagine 27">
            <a:extLst>
              <a:ext uri="{FF2B5EF4-FFF2-40B4-BE49-F238E27FC236}">
                <a16:creationId xmlns:a16="http://schemas.microsoft.com/office/drawing/2014/main" id="{4D7B76F0-516E-9E50-EA88-14DDDF7C443F}"/>
              </a:ext>
            </a:extLst>
          </p:cNvPr>
          <p:cNvPicPr>
            <a:picLocks noChangeAspect="1"/>
          </p:cNvPicPr>
          <p:nvPr/>
        </p:nvPicPr>
        <p:blipFill rotWithShape="1">
          <a:blip r:embed="rId5"/>
          <a:srcRect t="48968" b="1033"/>
          <a:stretch/>
        </p:blipFill>
        <p:spPr>
          <a:xfrm>
            <a:off x="10336860" y="5676879"/>
            <a:ext cx="6299200" cy="3149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6975317" y="-1541230"/>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it-IT"/>
          </a:p>
        </p:txBody>
      </p:sp>
      <p:sp>
        <p:nvSpPr>
          <p:cNvPr id="3" name="Freeform 3"/>
          <p:cNvSpPr/>
          <p:nvPr/>
        </p:nvSpPr>
        <p:spPr>
          <a:xfrm>
            <a:off x="-892467" y="8377832"/>
            <a:ext cx="4337366" cy="4337366"/>
          </a:xfrm>
          <a:custGeom>
            <a:avLst/>
            <a:gdLst/>
            <a:ahLst/>
            <a:cxnLst/>
            <a:rect l="l" t="t" r="r" b="b"/>
            <a:pathLst>
              <a:path w="4337366" h="4337366">
                <a:moveTo>
                  <a:pt x="0" y="0"/>
                </a:moveTo>
                <a:lnTo>
                  <a:pt x="4337366" y="0"/>
                </a:lnTo>
                <a:lnTo>
                  <a:pt x="4337366" y="4337366"/>
                </a:lnTo>
                <a:lnTo>
                  <a:pt x="0" y="4337366"/>
                </a:lnTo>
                <a:lnTo>
                  <a:pt x="0" y="0"/>
                </a:lnTo>
                <a:close/>
              </a:path>
            </a:pathLst>
          </a:custGeom>
          <a:blipFill>
            <a:blip r:embed="rId3">
              <a:alphaModFix amt="29000"/>
              <a:extLst>
                <a:ext uri="{96DAC541-7B7A-43D3-8B79-37D633B846F1}">
                  <asvg:svgBlip xmlns:asvg="http://schemas.microsoft.com/office/drawing/2016/SVG/main" r:embed="rId4"/>
                </a:ext>
              </a:extLst>
            </a:blip>
            <a:stretch>
              <a:fillRect/>
            </a:stretch>
          </a:blipFill>
        </p:spPr>
        <p:txBody>
          <a:bodyPr/>
          <a:lstStyle/>
          <a:p>
            <a:endParaRPr lang="it-IT"/>
          </a:p>
        </p:txBody>
      </p:sp>
      <p:sp>
        <p:nvSpPr>
          <p:cNvPr id="5" name="TextBox 5"/>
          <p:cNvSpPr txBox="1"/>
          <p:nvPr/>
        </p:nvSpPr>
        <p:spPr>
          <a:xfrm>
            <a:off x="1276216" y="1154957"/>
            <a:ext cx="8096384" cy="1049133"/>
          </a:xfrm>
          <a:prstGeom prst="rect">
            <a:avLst/>
          </a:prstGeom>
        </p:spPr>
        <p:txBody>
          <a:bodyPr wrap="square" lIns="0" tIns="0" rIns="0" bIns="0" rtlCol="0" anchor="t">
            <a:spAutoFit/>
          </a:bodyPr>
          <a:lstStyle/>
          <a:p>
            <a:pPr marL="0" lvl="0" indent="0" algn="l">
              <a:lnSpc>
                <a:spcPts val="7711"/>
              </a:lnSpc>
              <a:spcBef>
                <a:spcPct val="0"/>
              </a:spcBef>
            </a:pPr>
            <a:r>
              <a:rPr lang="en-US" sz="8020" b="1" dirty="0">
                <a:solidFill>
                  <a:srgbClr val="56AEFF"/>
                </a:solidFill>
                <a:latin typeface="Now Bold"/>
                <a:ea typeface="Now Bold"/>
                <a:cs typeface="Now Bold"/>
                <a:sym typeface="Now Bold"/>
              </a:rPr>
              <a:t>CONCLUSIONS</a:t>
            </a:r>
          </a:p>
        </p:txBody>
      </p:sp>
      <p:sp>
        <p:nvSpPr>
          <p:cNvPr id="6" name="TextBox 6"/>
          <p:cNvSpPr txBox="1"/>
          <p:nvPr/>
        </p:nvSpPr>
        <p:spPr>
          <a:xfrm>
            <a:off x="2209800" y="3093259"/>
            <a:ext cx="13201784" cy="4100481"/>
          </a:xfrm>
          <a:prstGeom prst="rect">
            <a:avLst/>
          </a:prstGeom>
        </p:spPr>
        <p:txBody>
          <a:bodyPr wrap="square" lIns="0" tIns="0" rIns="0" bIns="0" rtlCol="0" anchor="t">
            <a:spAutoFit/>
          </a:bodyPr>
          <a:lstStyle/>
          <a:p>
            <a:pPr marL="226695" lvl="1">
              <a:lnSpc>
                <a:spcPts val="2897"/>
              </a:lnSpc>
            </a:pPr>
            <a:r>
              <a:rPr lang="en-US" sz="2800" dirty="0">
                <a:solidFill>
                  <a:srgbClr val="FFFFFF"/>
                </a:solidFill>
                <a:latin typeface="DM Sans"/>
                <a:ea typeface="DM Sans"/>
                <a:cs typeface="DM Sans"/>
                <a:sym typeface="DM Sans"/>
              </a:rPr>
              <a:t>In this project we show an application of BN for the diagnosis and explanation of CVDs starting from clinical features. </a:t>
            </a:r>
          </a:p>
          <a:p>
            <a:pPr marL="226695" lvl="1">
              <a:lnSpc>
                <a:spcPts val="2897"/>
              </a:lnSpc>
            </a:pPr>
            <a:endParaRPr lang="en-US" sz="2800" dirty="0">
              <a:solidFill>
                <a:srgbClr val="FFFFFF"/>
              </a:solidFill>
              <a:latin typeface="DM Sans"/>
              <a:ea typeface="DM Sans"/>
              <a:cs typeface="DM Sans"/>
              <a:sym typeface="DM Sans"/>
            </a:endParaRPr>
          </a:p>
          <a:p>
            <a:pPr marL="226695" lvl="1">
              <a:lnSpc>
                <a:spcPts val="2897"/>
              </a:lnSpc>
            </a:pPr>
            <a:r>
              <a:rPr lang="en-US" sz="2800" dirty="0">
                <a:solidFill>
                  <a:srgbClr val="FFFFFF"/>
                </a:solidFill>
                <a:latin typeface="DM Sans"/>
                <a:ea typeface="DM Sans"/>
                <a:cs typeface="DM Sans"/>
                <a:sym typeface="DM Sans"/>
              </a:rPr>
              <a:t>Among the models the best performance is obtained by the Hill Climb model with constraints. This model is also the most efficient.</a:t>
            </a:r>
          </a:p>
          <a:p>
            <a:pPr marL="226695" lvl="1">
              <a:lnSpc>
                <a:spcPts val="2897"/>
              </a:lnSpc>
            </a:pPr>
            <a:endParaRPr lang="en-US" sz="2800" dirty="0">
              <a:solidFill>
                <a:srgbClr val="FFFFFF"/>
              </a:solidFill>
              <a:latin typeface="DM Sans"/>
              <a:ea typeface="DM Sans"/>
              <a:cs typeface="DM Sans"/>
              <a:sym typeface="DM Sans"/>
            </a:endParaRPr>
          </a:p>
          <a:p>
            <a:pPr marL="226695" lvl="1">
              <a:lnSpc>
                <a:spcPts val="2897"/>
              </a:lnSpc>
            </a:pPr>
            <a:r>
              <a:rPr lang="en-US" sz="2800" dirty="0">
                <a:solidFill>
                  <a:srgbClr val="FFFFFF"/>
                </a:solidFill>
                <a:latin typeface="DM Sans"/>
                <a:ea typeface="DM Sans"/>
                <a:cs typeface="DM Sans"/>
                <a:sym typeface="DM Sans"/>
              </a:rPr>
              <a:t> Seeing the results and the nature of the dataset, we still advise further testing on newer data to check if the designed models work as stated and guidance from experts of the medical domain in order to provide better constraints to the Hill Climb model since we see its potential improvement. </a:t>
            </a:r>
          </a:p>
          <a:p>
            <a:pPr marL="453390" lvl="1" indent="-226695">
              <a:lnSpc>
                <a:spcPts val="2897"/>
              </a:lnSpc>
              <a:buFont typeface="Arial"/>
              <a:buChar char="•"/>
            </a:pPr>
            <a:endParaRPr lang="en-US" sz="2800" u="none" strike="noStrike" dirty="0">
              <a:solidFill>
                <a:srgbClr val="FFFFFF"/>
              </a:solidFill>
              <a:latin typeface="DM Sans"/>
              <a:ea typeface="DM Sans"/>
              <a:cs typeface="DM Sans"/>
              <a:sym typeface="DM Sans"/>
            </a:endParaRPr>
          </a:p>
        </p:txBody>
      </p:sp>
      <p:pic>
        <p:nvPicPr>
          <p:cNvPr id="8" name="Immagine 7" descr="Immagine che contiene testo, Carattere, schermata&#10;&#10;Descrizione generata automaticamente">
            <a:extLst>
              <a:ext uri="{FF2B5EF4-FFF2-40B4-BE49-F238E27FC236}">
                <a16:creationId xmlns:a16="http://schemas.microsoft.com/office/drawing/2014/main" id="{410B8B58-D920-05E9-2643-2207B184FD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44000" y="7714288"/>
            <a:ext cx="7858443" cy="1346200"/>
          </a:xfrm>
          <a:prstGeom prst="rect">
            <a:avLst/>
          </a:prstGeom>
        </p:spPr>
      </p:pic>
      <p:pic>
        <p:nvPicPr>
          <p:cNvPr id="10" name="Immagine 9" descr="Immagine che contiene testo, Carattere, schermata, tipografia&#10;&#10;Descrizione generata automaticamente">
            <a:extLst>
              <a:ext uri="{FF2B5EF4-FFF2-40B4-BE49-F238E27FC236}">
                <a16:creationId xmlns:a16="http://schemas.microsoft.com/office/drawing/2014/main" id="{35126848-2B47-AC55-73AA-95BC73DA24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8400" y="7855285"/>
            <a:ext cx="4308317" cy="106420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8381137" y="800023"/>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TextBox 3"/>
          <p:cNvSpPr txBox="1"/>
          <p:nvPr/>
        </p:nvSpPr>
        <p:spPr>
          <a:xfrm>
            <a:off x="1080355" y="1490579"/>
            <a:ext cx="10343641" cy="660157"/>
          </a:xfrm>
          <a:prstGeom prst="rect">
            <a:avLst/>
          </a:prstGeom>
        </p:spPr>
        <p:txBody>
          <a:bodyPr lIns="0" tIns="0" rIns="0" bIns="0" rtlCol="0" anchor="t">
            <a:spAutoFit/>
          </a:bodyPr>
          <a:lstStyle/>
          <a:p>
            <a:pPr marL="0" lvl="0" indent="0" algn="l">
              <a:lnSpc>
                <a:spcPts val="5203"/>
              </a:lnSpc>
              <a:spcBef>
                <a:spcPct val="0"/>
              </a:spcBef>
            </a:pPr>
            <a:r>
              <a:rPr lang="en-US" sz="4230" b="1" dirty="0" err="1">
                <a:solidFill>
                  <a:srgbClr val="56AEFF"/>
                </a:solidFill>
                <a:latin typeface="DM Sans Bold"/>
                <a:ea typeface="DM Sans Bold"/>
                <a:cs typeface="DM Sans Bold"/>
                <a:sym typeface="DM Sans Bold"/>
              </a:rPr>
              <a:t>descrizione</a:t>
            </a:r>
            <a:endParaRPr lang="en-US" sz="4230" b="1" dirty="0">
              <a:solidFill>
                <a:srgbClr val="56AEFF"/>
              </a:solidFill>
              <a:latin typeface="DM Sans Bold"/>
              <a:ea typeface="DM Sans Bold"/>
              <a:cs typeface="DM Sans Bold"/>
              <a:sym typeface="DM Sans Bold"/>
            </a:endParaRPr>
          </a:p>
        </p:txBody>
      </p:sp>
      <p:sp>
        <p:nvSpPr>
          <p:cNvPr id="5" name="TextBox 5"/>
          <p:cNvSpPr txBox="1"/>
          <p:nvPr/>
        </p:nvSpPr>
        <p:spPr>
          <a:xfrm>
            <a:off x="10912840" y="3731514"/>
            <a:ext cx="5896644" cy="802399"/>
          </a:xfrm>
          <a:prstGeom prst="rect">
            <a:avLst/>
          </a:prstGeom>
        </p:spPr>
        <p:txBody>
          <a:bodyPr lIns="0" tIns="0" rIns="0" bIns="0" rtlCol="0" anchor="t">
            <a:spAutoFit/>
          </a:bodyPr>
          <a:lstStyle/>
          <a:p>
            <a:pPr algn="l">
              <a:lnSpc>
                <a:spcPts val="3173"/>
              </a:lnSpc>
            </a:pPr>
            <a:r>
              <a:rPr lang="en-US" sz="2299" dirty="0">
                <a:solidFill>
                  <a:srgbClr val="FFFFFF"/>
                </a:solidFill>
                <a:latin typeface="DM Sans"/>
                <a:ea typeface="DM Sans"/>
                <a:cs typeface="DM Sans"/>
                <a:sym typeface="DM Sans"/>
              </a:rPr>
              <a:t>Nel </a:t>
            </a:r>
            <a:r>
              <a:rPr lang="en-US" sz="2299" dirty="0" err="1">
                <a:solidFill>
                  <a:srgbClr val="FFFFFF"/>
                </a:solidFill>
                <a:latin typeface="DM Sans"/>
                <a:ea typeface="DM Sans"/>
                <a:cs typeface="DM Sans"/>
                <a:sym typeface="DM Sans"/>
              </a:rPr>
              <a:t>caso</a:t>
            </a:r>
            <a:r>
              <a:rPr lang="en-US" sz="2299" dirty="0">
                <a:solidFill>
                  <a:srgbClr val="FFFFFF"/>
                </a:solidFill>
                <a:latin typeface="DM Sans"/>
                <a:ea typeface="DM Sans"/>
                <a:cs typeface="DM Sans"/>
                <a:sym typeface="DM Sans"/>
              </a:rPr>
              <a:t> </a:t>
            </a:r>
            <a:r>
              <a:rPr lang="en-US" sz="2299" dirty="0" err="1">
                <a:solidFill>
                  <a:srgbClr val="FFFFFF"/>
                </a:solidFill>
                <a:latin typeface="DM Sans"/>
                <a:ea typeface="DM Sans"/>
                <a:cs typeface="DM Sans"/>
                <a:sym typeface="DM Sans"/>
              </a:rPr>
              <a:t>ti</a:t>
            </a:r>
            <a:r>
              <a:rPr lang="en-US" sz="2299" dirty="0">
                <a:solidFill>
                  <a:srgbClr val="FFFFFF"/>
                </a:solidFill>
                <a:latin typeface="DM Sans"/>
                <a:ea typeface="DM Sans"/>
                <a:cs typeface="DM Sans"/>
                <a:sym typeface="DM Sans"/>
              </a:rPr>
              <a:t> </a:t>
            </a:r>
            <a:r>
              <a:rPr lang="en-US" sz="2299" dirty="0" err="1">
                <a:solidFill>
                  <a:srgbClr val="FFFFFF"/>
                </a:solidFill>
                <a:latin typeface="DM Sans"/>
                <a:ea typeface="DM Sans"/>
                <a:cs typeface="DM Sans"/>
                <a:sym typeface="DM Sans"/>
              </a:rPr>
              <a:t>servano</a:t>
            </a:r>
            <a:r>
              <a:rPr lang="en-US" sz="2299" dirty="0">
                <a:solidFill>
                  <a:srgbClr val="FFFFFF"/>
                </a:solidFill>
                <a:latin typeface="DM Sans"/>
                <a:ea typeface="DM Sans"/>
                <a:cs typeface="DM Sans"/>
                <a:sym typeface="DM Sans"/>
              </a:rPr>
              <a:t> alter slide da </a:t>
            </a:r>
            <a:r>
              <a:rPr lang="en-US" sz="2299" dirty="0" err="1">
                <a:solidFill>
                  <a:srgbClr val="FFFFFF"/>
                </a:solidFill>
                <a:latin typeface="DM Sans"/>
                <a:ea typeface="DM Sans"/>
                <a:cs typeface="DM Sans"/>
                <a:sym typeface="DM Sans"/>
              </a:rPr>
              <a:t>aggiungere</a:t>
            </a:r>
            <a:endParaRPr lang="en-US" sz="2299" dirty="0">
              <a:solidFill>
                <a:srgbClr val="FFFFFF"/>
              </a:solidFill>
              <a:latin typeface="DM Sans"/>
              <a:ea typeface="DM Sans"/>
              <a:cs typeface="DM Sans"/>
              <a:sym typeface="DM Sans"/>
            </a:endParaRPr>
          </a:p>
        </p:txBody>
      </p:sp>
      <p:sp>
        <p:nvSpPr>
          <p:cNvPr id="6" name="TextBox 6"/>
          <p:cNvSpPr txBox="1"/>
          <p:nvPr/>
        </p:nvSpPr>
        <p:spPr>
          <a:xfrm>
            <a:off x="1028700" y="517169"/>
            <a:ext cx="8437330" cy="1228725"/>
          </a:xfrm>
          <a:prstGeom prst="rect">
            <a:avLst/>
          </a:prstGeom>
        </p:spPr>
        <p:txBody>
          <a:bodyPr lIns="0" tIns="0" rIns="0" bIns="0" rtlCol="0" anchor="t">
            <a:spAutoFit/>
          </a:bodyPr>
          <a:lstStyle/>
          <a:p>
            <a:pPr marL="0" lvl="0" indent="0" algn="l">
              <a:lnSpc>
                <a:spcPts val="9625"/>
              </a:lnSpc>
              <a:spcBef>
                <a:spcPct val="0"/>
              </a:spcBef>
            </a:pPr>
            <a:r>
              <a:rPr lang="en-US" sz="8020" b="1" dirty="0">
                <a:solidFill>
                  <a:srgbClr val="56AEFF"/>
                </a:solidFill>
                <a:latin typeface="Now Bold"/>
                <a:ea typeface="Now Bold"/>
                <a:cs typeface="Now Bold"/>
                <a:sym typeface="Now Bold"/>
              </a:rPr>
              <a:t>TITOLONE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6683520" y="1590911"/>
            <a:ext cx="2651835" cy="2651835"/>
          </a:xfrm>
          <a:custGeom>
            <a:avLst/>
            <a:gdLst/>
            <a:ahLst/>
            <a:cxnLst/>
            <a:rect l="l" t="t" r="r" b="b"/>
            <a:pathLst>
              <a:path w="2651835" h="2651835">
                <a:moveTo>
                  <a:pt x="0" y="0"/>
                </a:moveTo>
                <a:lnTo>
                  <a:pt x="2651835" y="0"/>
                </a:lnTo>
                <a:lnTo>
                  <a:pt x="2651835" y="2651835"/>
                </a:lnTo>
                <a:lnTo>
                  <a:pt x="0" y="2651835"/>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it-IT"/>
          </a:p>
        </p:txBody>
      </p:sp>
      <p:sp>
        <p:nvSpPr>
          <p:cNvPr id="3" name="TextBox 3"/>
          <p:cNvSpPr txBox="1"/>
          <p:nvPr/>
        </p:nvSpPr>
        <p:spPr>
          <a:xfrm>
            <a:off x="6717353" y="1715415"/>
            <a:ext cx="4853294" cy="1509255"/>
          </a:xfrm>
          <a:prstGeom prst="rect">
            <a:avLst/>
          </a:prstGeom>
        </p:spPr>
        <p:txBody>
          <a:bodyPr lIns="0" tIns="0" rIns="0" bIns="0" rtlCol="0" anchor="t">
            <a:spAutoFit/>
          </a:bodyPr>
          <a:lstStyle/>
          <a:p>
            <a:pPr marL="0" lvl="0" indent="0" algn="ctr">
              <a:lnSpc>
                <a:spcPts val="12362"/>
              </a:lnSpc>
            </a:pPr>
            <a:r>
              <a:rPr lang="en-US" sz="8830" b="1" spc="538">
                <a:solidFill>
                  <a:srgbClr val="FFFFFF"/>
                </a:solidFill>
                <a:latin typeface="Now Bold"/>
                <a:ea typeface="Now Bold"/>
                <a:cs typeface="Now Bold"/>
                <a:sym typeface="Now Bold"/>
              </a:rPr>
              <a:t>Thanks </a:t>
            </a:r>
          </a:p>
        </p:txBody>
      </p:sp>
      <p:sp>
        <p:nvSpPr>
          <p:cNvPr id="4" name="Freeform 4"/>
          <p:cNvSpPr/>
          <p:nvPr/>
        </p:nvSpPr>
        <p:spPr>
          <a:xfrm>
            <a:off x="-789475" y="-570381"/>
            <a:ext cx="2651835" cy="2651835"/>
          </a:xfrm>
          <a:custGeom>
            <a:avLst/>
            <a:gdLst/>
            <a:ahLst/>
            <a:cxnLst/>
            <a:rect l="l" t="t" r="r" b="b"/>
            <a:pathLst>
              <a:path w="2651835" h="2651835">
                <a:moveTo>
                  <a:pt x="0" y="0"/>
                </a:moveTo>
                <a:lnTo>
                  <a:pt x="2651836" y="0"/>
                </a:lnTo>
                <a:lnTo>
                  <a:pt x="2651836" y="2651835"/>
                </a:lnTo>
                <a:lnTo>
                  <a:pt x="0" y="2651835"/>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p:spPr>
        <p:txBody>
          <a:bodyPr/>
          <a:lstStyle/>
          <a:p>
            <a:endParaRPr lang="it-IT"/>
          </a:p>
        </p:txBody>
      </p:sp>
      <p:pic>
        <p:nvPicPr>
          <p:cNvPr id="7" name="Immagine 6">
            <a:extLst>
              <a:ext uri="{FF2B5EF4-FFF2-40B4-BE49-F238E27FC236}">
                <a16:creationId xmlns:a16="http://schemas.microsoft.com/office/drawing/2014/main" id="{14DE184A-FB4E-537C-2596-3842721CF284}"/>
              </a:ext>
            </a:extLst>
          </p:cNvPr>
          <p:cNvPicPr>
            <a:picLocks noChangeAspect="1"/>
          </p:cNvPicPr>
          <p:nvPr/>
        </p:nvPicPr>
        <p:blipFill>
          <a:blip r:embed="rId5"/>
          <a:stretch>
            <a:fillRect/>
          </a:stretch>
        </p:blipFill>
        <p:spPr>
          <a:xfrm>
            <a:off x="1840768" y="4240088"/>
            <a:ext cx="4876585" cy="5003800"/>
          </a:xfrm>
          <a:prstGeom prst="rect">
            <a:avLst/>
          </a:prstGeom>
        </p:spPr>
      </p:pic>
      <p:pic>
        <p:nvPicPr>
          <p:cNvPr id="8" name="Immagine 7">
            <a:extLst>
              <a:ext uri="{FF2B5EF4-FFF2-40B4-BE49-F238E27FC236}">
                <a16:creationId xmlns:a16="http://schemas.microsoft.com/office/drawing/2014/main" id="{08598DA3-D71B-BAF0-C66A-A3E98581FE9D}"/>
              </a:ext>
            </a:extLst>
          </p:cNvPr>
          <p:cNvPicPr>
            <a:picLocks noChangeAspect="1"/>
          </p:cNvPicPr>
          <p:nvPr/>
        </p:nvPicPr>
        <p:blipFill>
          <a:blip r:embed="rId6"/>
          <a:stretch>
            <a:fillRect/>
          </a:stretch>
        </p:blipFill>
        <p:spPr>
          <a:xfrm>
            <a:off x="7848600" y="6085924"/>
            <a:ext cx="9915633" cy="315796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7631327" y="597505"/>
            <a:ext cx="9077445" cy="9077445"/>
          </a:xfrm>
          <a:custGeom>
            <a:avLst/>
            <a:gdLst/>
            <a:ahLst/>
            <a:cxnLst/>
            <a:rect l="l" t="t" r="r" b="b"/>
            <a:pathLst>
              <a:path w="9077445" h="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grpSp>
        <p:nvGrpSpPr>
          <p:cNvPr id="3" name="Group 3"/>
          <p:cNvGrpSpPr/>
          <p:nvPr/>
        </p:nvGrpSpPr>
        <p:grpSpPr>
          <a:xfrm>
            <a:off x="1500956" y="1978022"/>
            <a:ext cx="9038390" cy="7342599"/>
            <a:chOff x="0" y="-133831"/>
            <a:chExt cx="12051187" cy="7480960"/>
          </a:xfrm>
        </p:grpSpPr>
        <p:grpSp>
          <p:nvGrpSpPr>
            <p:cNvPr id="4" name="Group 4"/>
            <p:cNvGrpSpPr/>
            <p:nvPr/>
          </p:nvGrpSpPr>
          <p:grpSpPr>
            <a:xfrm>
              <a:off x="0" y="-133831"/>
              <a:ext cx="12051187" cy="7480960"/>
              <a:chOff x="0" y="-38100"/>
              <a:chExt cx="3430817" cy="2129733"/>
            </a:xfrm>
          </p:grpSpPr>
          <p:sp>
            <p:nvSpPr>
              <p:cNvPr id="5" name="Freeform 5"/>
              <p:cNvSpPr/>
              <p:nvPr/>
            </p:nvSpPr>
            <p:spPr>
              <a:xfrm>
                <a:off x="0" y="0"/>
                <a:ext cx="3430817" cy="2091633"/>
              </a:xfrm>
              <a:custGeom>
                <a:avLst/>
                <a:gdLst/>
                <a:ahLst/>
                <a:cxnLst/>
                <a:rect l="l" t="t" r="r" b="b"/>
                <a:pathLst>
                  <a:path w="3430817" h="2091633">
                    <a:moveTo>
                      <a:pt x="0" y="0"/>
                    </a:moveTo>
                    <a:lnTo>
                      <a:pt x="3430817" y="0"/>
                    </a:lnTo>
                    <a:lnTo>
                      <a:pt x="3430817" y="2091633"/>
                    </a:lnTo>
                    <a:lnTo>
                      <a:pt x="0" y="2091633"/>
                    </a:lnTo>
                    <a:close/>
                  </a:path>
                </a:pathLst>
              </a:custGeom>
              <a:solidFill>
                <a:srgbClr val="145DA0"/>
              </a:solidFill>
              <a:ln w="9525" cap="sq">
                <a:solidFill>
                  <a:srgbClr val="FFFFFF"/>
                </a:solidFill>
                <a:prstDash val="solid"/>
                <a:miter/>
              </a:ln>
            </p:spPr>
            <p:txBody>
              <a:bodyPr/>
              <a:lstStyle/>
              <a:p>
                <a:endParaRPr lang="it-IT"/>
              </a:p>
            </p:txBody>
          </p:sp>
          <p:sp>
            <p:nvSpPr>
              <p:cNvPr id="6" name="TextBox 6"/>
              <p:cNvSpPr txBox="1"/>
              <p:nvPr/>
            </p:nvSpPr>
            <p:spPr>
              <a:xfrm>
                <a:off x="0" y="-38100"/>
                <a:ext cx="3430817" cy="2129733"/>
              </a:xfrm>
              <a:prstGeom prst="rect">
                <a:avLst/>
              </a:prstGeom>
            </p:spPr>
            <p:txBody>
              <a:bodyPr lIns="50800" tIns="50800" rIns="50800" bIns="50800" rtlCol="0" anchor="ctr"/>
              <a:lstStyle/>
              <a:p>
                <a:pPr algn="ctr">
                  <a:lnSpc>
                    <a:spcPts val="3483"/>
                  </a:lnSpc>
                </a:pPr>
                <a:endParaRPr/>
              </a:p>
            </p:txBody>
          </p:sp>
        </p:grpSp>
        <p:sp>
          <p:nvSpPr>
            <p:cNvPr id="8" name="TextBox 8"/>
            <p:cNvSpPr txBox="1"/>
            <p:nvPr/>
          </p:nvSpPr>
          <p:spPr>
            <a:xfrm>
              <a:off x="780745" y="626877"/>
              <a:ext cx="10489695" cy="6093373"/>
            </a:xfrm>
            <a:prstGeom prst="rect">
              <a:avLst/>
            </a:prstGeom>
          </p:spPr>
          <p:txBody>
            <a:bodyPr lIns="0" tIns="0" rIns="0" bIns="0" rtlCol="0" anchor="t">
              <a:spAutoFit/>
            </a:bodyPr>
            <a:lstStyle/>
            <a:p>
              <a:pPr marL="306677" lvl="1" algn="l">
                <a:lnSpc>
                  <a:spcPts val="3920"/>
                </a:lnSpc>
              </a:pPr>
              <a:r>
                <a:rPr lang="en-US" sz="2840" dirty="0">
                  <a:solidFill>
                    <a:srgbClr val="FFFFFF"/>
                  </a:solidFill>
                  <a:latin typeface="DM Sans"/>
                  <a:ea typeface="DM Sans"/>
                  <a:cs typeface="DM Sans"/>
                  <a:sym typeface="DM Sans"/>
                </a:rPr>
                <a:t>The aim of this project is to develop and evaluate Bayesian Network (BN) models and compare the effectiveness of four distinct BN modeling strategies at assessing the risk of suffering from Cardiovascular Disease and investigating the conditions that lead to it.</a:t>
              </a:r>
            </a:p>
            <a:p>
              <a:pPr marL="306677" lvl="1" algn="l">
                <a:lnSpc>
                  <a:spcPts val="3920"/>
                </a:lnSpc>
              </a:pPr>
              <a:endParaRPr lang="en-US" sz="2840" dirty="0">
                <a:solidFill>
                  <a:srgbClr val="FFFFFF"/>
                </a:solidFill>
                <a:latin typeface="DM Sans"/>
                <a:ea typeface="DM Sans"/>
                <a:cs typeface="DM Sans"/>
                <a:sym typeface="DM Sans"/>
              </a:endParaRPr>
            </a:p>
            <a:p>
              <a:pPr marL="306677" lvl="1" algn="l">
                <a:lnSpc>
                  <a:spcPts val="3920"/>
                </a:lnSpc>
              </a:pPr>
              <a:r>
                <a:rPr lang="en-US" sz="2840" dirty="0">
                  <a:solidFill>
                    <a:srgbClr val="FFFFFF"/>
                  </a:solidFill>
                  <a:latin typeface="DM Sans"/>
                  <a:ea typeface="DM Sans"/>
                  <a:cs typeface="DM Sans"/>
                  <a:sym typeface="DM Sans"/>
                </a:rPr>
                <a:t>The dataset comprises 918 unique patient records, including 11 relevant features, such as demographic information, clinical measurements and electrocardiographic findings.</a:t>
              </a:r>
            </a:p>
          </p:txBody>
        </p:sp>
      </p:grpSp>
      <p:sp>
        <p:nvSpPr>
          <p:cNvPr id="11" name="TextBox 11"/>
          <p:cNvSpPr txBox="1"/>
          <p:nvPr/>
        </p:nvSpPr>
        <p:spPr>
          <a:xfrm>
            <a:off x="1801486" y="752865"/>
            <a:ext cx="8437330" cy="1228725"/>
          </a:xfrm>
          <a:prstGeom prst="rect">
            <a:avLst/>
          </a:prstGeom>
        </p:spPr>
        <p:txBody>
          <a:bodyPr lIns="0" tIns="0" rIns="0" bIns="0" rtlCol="0" anchor="t">
            <a:spAutoFit/>
          </a:bodyPr>
          <a:lstStyle/>
          <a:p>
            <a:pPr marL="0" lvl="0" indent="0" algn="l">
              <a:lnSpc>
                <a:spcPts val="9625"/>
              </a:lnSpc>
              <a:spcBef>
                <a:spcPct val="0"/>
              </a:spcBef>
            </a:pPr>
            <a:r>
              <a:rPr lang="en-US" sz="8020" b="1" dirty="0">
                <a:solidFill>
                  <a:srgbClr val="56AEFF"/>
                </a:solidFill>
                <a:latin typeface="Now Bold"/>
                <a:ea typeface="Now Bold"/>
                <a:cs typeface="Now Bold"/>
                <a:sym typeface="Now Bold"/>
              </a:rPr>
              <a:t>Introduction</a:t>
            </a:r>
          </a:p>
        </p:txBody>
      </p:sp>
      <p:sp>
        <p:nvSpPr>
          <p:cNvPr id="12" name="TextBox 12"/>
          <p:cNvSpPr txBox="1"/>
          <p:nvPr/>
        </p:nvSpPr>
        <p:spPr>
          <a:xfrm>
            <a:off x="11041332" y="9459144"/>
            <a:ext cx="6660772" cy="827406"/>
          </a:xfrm>
          <a:prstGeom prst="rect">
            <a:avLst/>
          </a:prstGeom>
        </p:spPr>
        <p:txBody>
          <a:bodyPr lIns="0" tIns="0" rIns="0" bIns="0" rtlCol="0" anchor="t">
            <a:spAutoFit/>
          </a:bodyPr>
          <a:lstStyle/>
          <a:p>
            <a:pPr algn="l">
              <a:lnSpc>
                <a:spcPts val="3269"/>
              </a:lnSpc>
              <a:spcBef>
                <a:spcPct val="0"/>
              </a:spcBef>
            </a:pPr>
            <a:r>
              <a:rPr lang="en-US" sz="2369" dirty="0">
                <a:solidFill>
                  <a:srgbClr val="FFFFFF"/>
                </a:solidFill>
                <a:latin typeface="DM Sans"/>
                <a:ea typeface="DM Sans"/>
                <a:cs typeface="DM Sans"/>
                <a:sym typeface="DM Sans"/>
              </a:rPr>
              <a:t>Distribution of the data</a:t>
            </a:r>
          </a:p>
          <a:p>
            <a:pPr algn="l">
              <a:lnSpc>
                <a:spcPts val="3269"/>
              </a:lnSpc>
              <a:spcBef>
                <a:spcPct val="0"/>
              </a:spcBef>
            </a:pPr>
            <a:endParaRPr lang="en-US" sz="2369" dirty="0">
              <a:solidFill>
                <a:srgbClr val="FFFFFF"/>
              </a:solidFill>
              <a:latin typeface="DM Sans"/>
              <a:ea typeface="DM Sans"/>
              <a:cs typeface="DM Sans"/>
              <a:sym typeface="DM Sans"/>
            </a:endParaRPr>
          </a:p>
        </p:txBody>
      </p:sp>
      <p:pic>
        <p:nvPicPr>
          <p:cNvPr id="13" name="Immagine 12">
            <a:extLst>
              <a:ext uri="{FF2B5EF4-FFF2-40B4-BE49-F238E27FC236}">
                <a16:creationId xmlns:a16="http://schemas.microsoft.com/office/drawing/2014/main" id="{984DF010-EB96-5F8E-5903-9E50CA816FE0}"/>
              </a:ext>
            </a:extLst>
          </p:cNvPr>
          <p:cNvPicPr>
            <a:picLocks noChangeAspect="1"/>
          </p:cNvPicPr>
          <p:nvPr/>
        </p:nvPicPr>
        <p:blipFill>
          <a:blip r:embed="rId5"/>
          <a:stretch>
            <a:fillRect/>
          </a:stretch>
        </p:blipFill>
        <p:spPr>
          <a:xfrm>
            <a:off x="10744200" y="2247900"/>
            <a:ext cx="6957904" cy="69342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grpSp>
        <p:nvGrpSpPr>
          <p:cNvPr id="2" name="Group 2"/>
          <p:cNvGrpSpPr/>
          <p:nvPr/>
        </p:nvGrpSpPr>
        <p:grpSpPr>
          <a:xfrm>
            <a:off x="7063124" y="3468047"/>
            <a:ext cx="4161751" cy="1184729"/>
            <a:chOff x="0" y="0"/>
            <a:chExt cx="2565722" cy="730386"/>
          </a:xfrm>
        </p:grpSpPr>
        <p:sp>
          <p:nvSpPr>
            <p:cNvPr id="3" name="Freeform 3"/>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145DA0"/>
            </a:solidFill>
          </p:spPr>
          <p:txBody>
            <a:bodyPr/>
            <a:lstStyle/>
            <a:p>
              <a:endParaRPr lang="it-IT"/>
            </a:p>
          </p:txBody>
        </p:sp>
        <p:sp>
          <p:nvSpPr>
            <p:cNvPr id="4" name="TextBox 4"/>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5" name="Group 5"/>
          <p:cNvGrpSpPr/>
          <p:nvPr/>
        </p:nvGrpSpPr>
        <p:grpSpPr>
          <a:xfrm rot="-10800000">
            <a:off x="6096712" y="4652776"/>
            <a:ext cx="4161751" cy="1184729"/>
            <a:chOff x="0" y="0"/>
            <a:chExt cx="2565722" cy="730386"/>
          </a:xfrm>
        </p:grpSpPr>
        <p:sp>
          <p:nvSpPr>
            <p:cNvPr id="6" name="Freeform 6"/>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0071C9"/>
            </a:solidFill>
          </p:spPr>
          <p:txBody>
            <a:bodyPr/>
            <a:lstStyle/>
            <a:p>
              <a:endParaRPr lang="it-IT"/>
            </a:p>
          </p:txBody>
        </p:sp>
        <p:sp>
          <p:nvSpPr>
            <p:cNvPr id="7" name="TextBox 7"/>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8" name="Group 8"/>
          <p:cNvGrpSpPr/>
          <p:nvPr/>
        </p:nvGrpSpPr>
        <p:grpSpPr>
          <a:xfrm>
            <a:off x="7727530" y="5837504"/>
            <a:ext cx="4161751" cy="1184729"/>
            <a:chOff x="0" y="0"/>
            <a:chExt cx="2565722" cy="730386"/>
          </a:xfrm>
        </p:grpSpPr>
        <p:sp>
          <p:nvSpPr>
            <p:cNvPr id="9" name="Freeform 9"/>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56AEFF"/>
            </a:solidFill>
          </p:spPr>
          <p:txBody>
            <a:bodyPr/>
            <a:lstStyle/>
            <a:p>
              <a:endParaRPr lang="it-IT"/>
            </a:p>
          </p:txBody>
        </p:sp>
        <p:sp>
          <p:nvSpPr>
            <p:cNvPr id="10" name="TextBox 10"/>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grpSp>
        <p:nvGrpSpPr>
          <p:cNvPr id="11" name="Group 11"/>
          <p:cNvGrpSpPr/>
          <p:nvPr/>
        </p:nvGrpSpPr>
        <p:grpSpPr>
          <a:xfrm rot="-10800000">
            <a:off x="6761118" y="7022233"/>
            <a:ext cx="4161751" cy="1184729"/>
            <a:chOff x="0" y="0"/>
            <a:chExt cx="2565722" cy="730386"/>
          </a:xfrm>
        </p:grpSpPr>
        <p:sp>
          <p:nvSpPr>
            <p:cNvPr id="12" name="Freeform 12"/>
            <p:cNvSpPr/>
            <p:nvPr/>
          </p:nvSpPr>
          <p:spPr>
            <a:xfrm>
              <a:off x="0" y="0"/>
              <a:ext cx="2565722" cy="730386"/>
            </a:xfrm>
            <a:custGeom>
              <a:avLst/>
              <a:gdLst/>
              <a:ahLst/>
              <a:cxnLst/>
              <a:rect l="l" t="t" r="r" b="b"/>
              <a:pathLst>
                <a:path w="2565722" h="730386">
                  <a:moveTo>
                    <a:pt x="0" y="0"/>
                  </a:moveTo>
                  <a:lnTo>
                    <a:pt x="2362522" y="0"/>
                  </a:lnTo>
                  <a:lnTo>
                    <a:pt x="2565722" y="365193"/>
                  </a:lnTo>
                  <a:lnTo>
                    <a:pt x="2362522" y="730386"/>
                  </a:lnTo>
                  <a:lnTo>
                    <a:pt x="0" y="730386"/>
                  </a:lnTo>
                  <a:lnTo>
                    <a:pt x="203200" y="365193"/>
                  </a:lnTo>
                  <a:lnTo>
                    <a:pt x="0" y="0"/>
                  </a:lnTo>
                  <a:close/>
                </a:path>
              </a:pathLst>
            </a:custGeom>
            <a:solidFill>
              <a:srgbClr val="4BD1FB"/>
            </a:solidFill>
          </p:spPr>
          <p:txBody>
            <a:bodyPr/>
            <a:lstStyle/>
            <a:p>
              <a:endParaRPr lang="it-IT" dirty="0"/>
            </a:p>
          </p:txBody>
        </p:sp>
        <p:sp>
          <p:nvSpPr>
            <p:cNvPr id="13" name="TextBox 13"/>
            <p:cNvSpPr txBox="1"/>
            <p:nvPr/>
          </p:nvSpPr>
          <p:spPr>
            <a:xfrm>
              <a:off x="177800" y="-38100"/>
              <a:ext cx="2311722" cy="768486"/>
            </a:xfrm>
            <a:prstGeom prst="rect">
              <a:avLst/>
            </a:prstGeom>
          </p:spPr>
          <p:txBody>
            <a:bodyPr lIns="50800" tIns="50800" rIns="50800" bIns="50800" rtlCol="0" anchor="ctr"/>
            <a:lstStyle/>
            <a:p>
              <a:pPr algn="ctr">
                <a:lnSpc>
                  <a:spcPts val="2605"/>
                </a:lnSpc>
              </a:pPr>
              <a:endParaRPr/>
            </a:p>
          </p:txBody>
        </p:sp>
      </p:grpSp>
      <p:sp>
        <p:nvSpPr>
          <p:cNvPr id="17" name="TextBox 17"/>
          <p:cNvSpPr txBox="1"/>
          <p:nvPr/>
        </p:nvSpPr>
        <p:spPr>
          <a:xfrm>
            <a:off x="6572228" y="4902328"/>
            <a:ext cx="3150921" cy="637803"/>
          </a:xfrm>
          <a:prstGeom prst="rect">
            <a:avLst/>
          </a:prstGeom>
        </p:spPr>
        <p:txBody>
          <a:bodyPr lIns="0" tIns="0" rIns="0" bIns="0" rtlCol="0" anchor="t">
            <a:spAutoFit/>
          </a:bodyPr>
          <a:lstStyle/>
          <a:p>
            <a:pPr lvl="0" algn="ctr">
              <a:lnSpc>
                <a:spcPts val="5185"/>
              </a:lnSpc>
              <a:spcBef>
                <a:spcPct val="0"/>
              </a:spcBef>
            </a:pPr>
            <a:r>
              <a:rPr lang="en-US" sz="3757" b="1" dirty="0">
                <a:solidFill>
                  <a:srgbClr val="051D40"/>
                </a:solidFill>
                <a:latin typeface="DM Sans Bold"/>
                <a:ea typeface="DM Sans Bold"/>
                <a:cs typeface="DM Sans Bold"/>
                <a:sym typeface="DM Sans Bold"/>
              </a:rPr>
              <a:t>Binning</a:t>
            </a:r>
          </a:p>
        </p:txBody>
      </p:sp>
      <p:sp>
        <p:nvSpPr>
          <p:cNvPr id="18" name="TextBox 18"/>
          <p:cNvSpPr txBox="1"/>
          <p:nvPr/>
        </p:nvSpPr>
        <p:spPr>
          <a:xfrm>
            <a:off x="7771358" y="3717600"/>
            <a:ext cx="2745282" cy="637803"/>
          </a:xfrm>
          <a:prstGeom prst="rect">
            <a:avLst/>
          </a:prstGeom>
        </p:spPr>
        <p:txBody>
          <a:bodyPr lIns="0" tIns="0" rIns="0" bIns="0" rtlCol="0" anchor="t">
            <a:spAutoFit/>
          </a:bodyPr>
          <a:lstStyle/>
          <a:p>
            <a:pPr marL="0" lvl="0" indent="0" algn="ctr">
              <a:lnSpc>
                <a:spcPts val="5185"/>
              </a:lnSpc>
              <a:spcBef>
                <a:spcPct val="0"/>
              </a:spcBef>
            </a:pPr>
            <a:r>
              <a:rPr lang="en-US" sz="3757" b="1" dirty="0">
                <a:solidFill>
                  <a:srgbClr val="051D40"/>
                </a:solidFill>
                <a:latin typeface="DM Sans Bold"/>
                <a:ea typeface="DM Sans Bold"/>
                <a:cs typeface="DM Sans Bold"/>
                <a:sym typeface="DM Sans Bold"/>
              </a:rPr>
              <a:t>Encoding</a:t>
            </a:r>
          </a:p>
        </p:txBody>
      </p:sp>
      <p:sp>
        <p:nvSpPr>
          <p:cNvPr id="19" name="TextBox 19"/>
          <p:cNvSpPr txBox="1"/>
          <p:nvPr/>
        </p:nvSpPr>
        <p:spPr>
          <a:xfrm>
            <a:off x="11889281" y="3615096"/>
            <a:ext cx="4722319" cy="914866"/>
          </a:xfrm>
          <a:prstGeom prst="rect">
            <a:avLst/>
          </a:prstGeom>
        </p:spPr>
        <p:txBody>
          <a:bodyPr wrap="square" lIns="0" tIns="0" rIns="0" bIns="0" rtlCol="0" anchor="t">
            <a:spAutoFit/>
          </a:bodyPr>
          <a:lstStyle/>
          <a:p>
            <a:pPr>
              <a:lnSpc>
                <a:spcPts val="2355"/>
              </a:lnSpc>
            </a:pPr>
            <a:r>
              <a:rPr lang="en-US" sz="1869" dirty="0">
                <a:solidFill>
                  <a:srgbClr val="FFFFFF"/>
                </a:solidFill>
                <a:latin typeface="DM Sans"/>
                <a:ea typeface="DM Sans"/>
                <a:cs typeface="DM Sans"/>
                <a:sym typeface="DM Sans"/>
              </a:rPr>
              <a:t>Categorical features were converted into numerical representations.</a:t>
            </a:r>
          </a:p>
          <a:p>
            <a:pPr marL="0" lvl="0" indent="0" algn="l">
              <a:lnSpc>
                <a:spcPts val="2355"/>
              </a:lnSpc>
            </a:pPr>
            <a:endParaRPr lang="en-US" sz="1869" dirty="0">
              <a:solidFill>
                <a:srgbClr val="FFFFFF"/>
              </a:solidFill>
              <a:latin typeface="DM Sans"/>
              <a:ea typeface="DM Sans"/>
              <a:cs typeface="DM Sans"/>
              <a:sym typeface="DM Sans"/>
            </a:endParaRPr>
          </a:p>
        </p:txBody>
      </p:sp>
      <p:sp>
        <p:nvSpPr>
          <p:cNvPr id="20" name="TextBox 20"/>
          <p:cNvSpPr txBox="1"/>
          <p:nvPr/>
        </p:nvSpPr>
        <p:spPr>
          <a:xfrm>
            <a:off x="8146777" y="6087058"/>
            <a:ext cx="3538773" cy="637803"/>
          </a:xfrm>
          <a:prstGeom prst="rect">
            <a:avLst/>
          </a:prstGeom>
        </p:spPr>
        <p:txBody>
          <a:bodyPr wrap="square" lIns="0" tIns="0" rIns="0" bIns="0" rtlCol="0" anchor="t">
            <a:spAutoFit/>
          </a:bodyPr>
          <a:lstStyle/>
          <a:p>
            <a:pPr marL="0" lvl="0" indent="0" algn="ctr">
              <a:lnSpc>
                <a:spcPts val="5185"/>
              </a:lnSpc>
              <a:spcBef>
                <a:spcPct val="0"/>
              </a:spcBef>
            </a:pPr>
            <a:r>
              <a:rPr lang="en-US" sz="3757" b="1" dirty="0">
                <a:solidFill>
                  <a:srgbClr val="051D40"/>
                </a:solidFill>
                <a:latin typeface="DM Sans Bold"/>
                <a:ea typeface="DM Sans Bold"/>
                <a:cs typeface="DM Sans Bold"/>
                <a:sym typeface="DM Sans Bold"/>
              </a:rPr>
              <a:t>Imputation</a:t>
            </a:r>
          </a:p>
        </p:txBody>
      </p:sp>
      <p:sp>
        <p:nvSpPr>
          <p:cNvPr id="22" name="TextBox 22"/>
          <p:cNvSpPr txBox="1"/>
          <p:nvPr/>
        </p:nvSpPr>
        <p:spPr>
          <a:xfrm>
            <a:off x="8147688" y="8461574"/>
            <a:ext cx="3341644" cy="810017"/>
          </a:xfrm>
          <a:prstGeom prst="rect">
            <a:avLst/>
          </a:prstGeom>
        </p:spPr>
        <p:txBody>
          <a:bodyPr lIns="0" tIns="0" rIns="0" bIns="0" rtlCol="0" anchor="t">
            <a:spAutoFit/>
          </a:bodyPr>
          <a:lstStyle/>
          <a:p>
            <a:pPr marL="0" lvl="0" indent="0" algn="ctr">
              <a:lnSpc>
                <a:spcPts val="3006"/>
              </a:lnSpc>
            </a:pPr>
            <a:r>
              <a:rPr lang="en-US" sz="3757" b="1" dirty="0">
                <a:solidFill>
                  <a:srgbClr val="051D40"/>
                </a:solidFill>
                <a:latin typeface="DM Sans Bold"/>
                <a:ea typeface="DM Sans Bold"/>
                <a:cs typeface="DM Sans Bold"/>
                <a:sym typeface="DM Sans Bold"/>
              </a:rPr>
              <a:t>Exclude flat sensors</a:t>
            </a:r>
          </a:p>
        </p:txBody>
      </p:sp>
      <p:sp>
        <p:nvSpPr>
          <p:cNvPr id="23" name="TextBox 23"/>
          <p:cNvSpPr txBox="1"/>
          <p:nvPr/>
        </p:nvSpPr>
        <p:spPr>
          <a:xfrm>
            <a:off x="1349133" y="4933534"/>
            <a:ext cx="4507114" cy="607089"/>
          </a:xfrm>
          <a:prstGeom prst="rect">
            <a:avLst/>
          </a:prstGeom>
        </p:spPr>
        <p:txBody>
          <a:bodyPr lIns="0" tIns="0" rIns="0" bIns="0" rtlCol="0" anchor="t">
            <a:spAutoFit/>
          </a:bodyPr>
          <a:lstStyle/>
          <a:p>
            <a:pPr algn="r">
              <a:lnSpc>
                <a:spcPts val="2355"/>
              </a:lnSpc>
            </a:pPr>
            <a:r>
              <a:rPr lang="en-US" sz="1869" dirty="0">
                <a:solidFill>
                  <a:srgbClr val="FFFFFF"/>
                </a:solidFill>
                <a:latin typeface="DM Sans"/>
                <a:ea typeface="DM Sans"/>
                <a:cs typeface="DM Sans"/>
                <a:sym typeface="DM Sans"/>
              </a:rPr>
              <a:t>Numerical data were binned into categories</a:t>
            </a:r>
          </a:p>
        </p:txBody>
      </p:sp>
      <p:sp>
        <p:nvSpPr>
          <p:cNvPr id="24" name="TextBox 24"/>
          <p:cNvSpPr txBox="1"/>
          <p:nvPr/>
        </p:nvSpPr>
        <p:spPr>
          <a:xfrm>
            <a:off x="12041681" y="5845852"/>
            <a:ext cx="5939581" cy="607089"/>
          </a:xfrm>
          <a:prstGeom prst="rect">
            <a:avLst/>
          </a:prstGeom>
        </p:spPr>
        <p:txBody>
          <a:bodyPr lIns="0" tIns="0" rIns="0" bIns="0" rtlCol="0" anchor="t">
            <a:spAutoFit/>
          </a:bodyPr>
          <a:lstStyle/>
          <a:p>
            <a:pPr>
              <a:lnSpc>
                <a:spcPts val="2355"/>
              </a:lnSpc>
            </a:pPr>
            <a:r>
              <a:rPr lang="en-US" sz="1869" dirty="0">
                <a:solidFill>
                  <a:srgbClr val="FFFFFF"/>
                </a:solidFill>
                <a:latin typeface="DM Sans"/>
                <a:ea typeface="DM Sans"/>
                <a:cs typeface="DM Sans"/>
                <a:sym typeface="DM Sans"/>
              </a:rPr>
              <a:t>Values of 0 (e.g. Cholesterol) were identified as "nulls in disguise" and were imputed with the median.</a:t>
            </a:r>
          </a:p>
        </p:txBody>
      </p:sp>
      <p:sp>
        <p:nvSpPr>
          <p:cNvPr id="25" name="TextBox 25"/>
          <p:cNvSpPr txBox="1"/>
          <p:nvPr/>
        </p:nvSpPr>
        <p:spPr>
          <a:xfrm>
            <a:off x="1952673" y="7025454"/>
            <a:ext cx="4656045" cy="607089"/>
          </a:xfrm>
          <a:prstGeom prst="rect">
            <a:avLst/>
          </a:prstGeom>
        </p:spPr>
        <p:txBody>
          <a:bodyPr lIns="0" tIns="0" rIns="0" bIns="0" rtlCol="0" anchor="t">
            <a:spAutoFit/>
          </a:bodyPr>
          <a:lstStyle/>
          <a:p>
            <a:pPr algn="r">
              <a:lnSpc>
                <a:spcPts val="2355"/>
              </a:lnSpc>
            </a:pPr>
            <a:r>
              <a:rPr lang="en-US" sz="1869" dirty="0">
                <a:solidFill>
                  <a:srgbClr val="FFFFFF"/>
                </a:solidFill>
                <a:latin typeface="DM Sans"/>
                <a:ea typeface="DM Sans"/>
                <a:cs typeface="DM Sans"/>
                <a:sym typeface="DM Sans"/>
              </a:rPr>
              <a:t>Duplicate rows were checked and any missing value.</a:t>
            </a:r>
          </a:p>
        </p:txBody>
      </p:sp>
      <p:sp>
        <p:nvSpPr>
          <p:cNvPr id="27" name="Freeform 27"/>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28" name="Freeform 28"/>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29" name="TextBox 29"/>
          <p:cNvSpPr txBox="1"/>
          <p:nvPr/>
        </p:nvSpPr>
        <p:spPr>
          <a:xfrm>
            <a:off x="2304478" y="1028700"/>
            <a:ext cx="10562880" cy="1228725"/>
          </a:xfrm>
          <a:prstGeom prst="rect">
            <a:avLst/>
          </a:prstGeom>
        </p:spPr>
        <p:txBody>
          <a:bodyPr lIns="0" tIns="0" rIns="0" bIns="0" rtlCol="0" anchor="t">
            <a:spAutoFit/>
          </a:bodyPr>
          <a:lstStyle/>
          <a:p>
            <a:pPr marL="0" lvl="0" indent="0" algn="l">
              <a:lnSpc>
                <a:spcPts val="9625"/>
              </a:lnSpc>
              <a:spcBef>
                <a:spcPct val="0"/>
              </a:spcBef>
            </a:pPr>
            <a:r>
              <a:rPr lang="en-US" sz="8020" b="1">
                <a:solidFill>
                  <a:srgbClr val="56AEFF"/>
                </a:solidFill>
                <a:latin typeface="Now Bold"/>
                <a:ea typeface="Now Bold"/>
                <a:cs typeface="Now Bold"/>
                <a:sym typeface="Now Bold"/>
              </a:rPr>
              <a:t>PREPROCESSING</a:t>
            </a:r>
          </a:p>
        </p:txBody>
      </p:sp>
      <p:sp>
        <p:nvSpPr>
          <p:cNvPr id="31" name="TextBox 20">
            <a:extLst>
              <a:ext uri="{FF2B5EF4-FFF2-40B4-BE49-F238E27FC236}">
                <a16:creationId xmlns:a16="http://schemas.microsoft.com/office/drawing/2014/main" id="{B978CCFA-9D1C-A836-C2CE-D7F66D18D81C}"/>
              </a:ext>
            </a:extLst>
          </p:cNvPr>
          <p:cNvSpPr txBox="1"/>
          <p:nvPr/>
        </p:nvSpPr>
        <p:spPr>
          <a:xfrm>
            <a:off x="7033480" y="7281159"/>
            <a:ext cx="3538773" cy="637803"/>
          </a:xfrm>
          <a:prstGeom prst="rect">
            <a:avLst/>
          </a:prstGeom>
        </p:spPr>
        <p:txBody>
          <a:bodyPr wrap="square" lIns="0" tIns="0" rIns="0" bIns="0" rtlCol="0" anchor="t">
            <a:spAutoFit/>
          </a:bodyPr>
          <a:lstStyle/>
          <a:p>
            <a:pPr marL="0" lvl="0" indent="0" algn="ctr">
              <a:lnSpc>
                <a:spcPts val="5185"/>
              </a:lnSpc>
              <a:spcBef>
                <a:spcPct val="0"/>
              </a:spcBef>
            </a:pPr>
            <a:r>
              <a:rPr lang="en-US" sz="3757" b="1" dirty="0">
                <a:solidFill>
                  <a:srgbClr val="051D40"/>
                </a:solidFill>
                <a:latin typeface="DM Sans Bold"/>
                <a:ea typeface="DM Sans Bold"/>
                <a:cs typeface="DM Sans Bold"/>
                <a:sym typeface="DM Sans Bold"/>
              </a:rPr>
              <a:t>Check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2519628" y="7227483"/>
            <a:ext cx="7086596" cy="7086596"/>
          </a:xfrm>
          <a:custGeom>
            <a:avLst/>
            <a:gdLst/>
            <a:ahLst/>
            <a:cxnLst/>
            <a:rect l="l" t="t" r="r" b="b"/>
            <a:pathLst>
              <a:path w="7086596" h="7086596">
                <a:moveTo>
                  <a:pt x="0" y="0"/>
                </a:moveTo>
                <a:lnTo>
                  <a:pt x="7086596" y="0"/>
                </a:lnTo>
                <a:lnTo>
                  <a:pt x="7086596" y="7086596"/>
                </a:lnTo>
                <a:lnTo>
                  <a:pt x="0" y="70865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3" name="Freeform 3"/>
          <p:cNvSpPr/>
          <p:nvPr/>
        </p:nvSpPr>
        <p:spPr>
          <a:xfrm rot="10436461">
            <a:off x="14152110" y="-4118246"/>
            <a:ext cx="6566182" cy="6566182"/>
          </a:xfrm>
          <a:custGeom>
            <a:avLst/>
            <a:gdLst/>
            <a:ahLst/>
            <a:cxnLst/>
            <a:rect l="l" t="t" r="r" b="b"/>
            <a:pathLst>
              <a:path w="6566182" h="6566182">
                <a:moveTo>
                  <a:pt x="0" y="0"/>
                </a:moveTo>
                <a:lnTo>
                  <a:pt x="6566182" y="0"/>
                </a:lnTo>
                <a:lnTo>
                  <a:pt x="6566182" y="6566183"/>
                </a:lnTo>
                <a:lnTo>
                  <a:pt x="0" y="6566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4" name="TextBox 4"/>
          <p:cNvSpPr txBox="1"/>
          <p:nvPr/>
        </p:nvSpPr>
        <p:spPr>
          <a:xfrm>
            <a:off x="2304478" y="1028700"/>
            <a:ext cx="10562880" cy="1231876"/>
          </a:xfrm>
          <a:prstGeom prst="rect">
            <a:avLst/>
          </a:prstGeom>
        </p:spPr>
        <p:txBody>
          <a:bodyPr lIns="0" tIns="0" rIns="0" bIns="0" rtlCol="0" anchor="t">
            <a:spAutoFit/>
          </a:bodyPr>
          <a:lstStyle/>
          <a:p>
            <a:pPr marL="0" lvl="0" indent="0" algn="l">
              <a:lnSpc>
                <a:spcPts val="9625"/>
              </a:lnSpc>
              <a:spcBef>
                <a:spcPct val="0"/>
              </a:spcBef>
            </a:pPr>
            <a:r>
              <a:rPr lang="en-US" sz="8020" b="1" dirty="0">
                <a:solidFill>
                  <a:srgbClr val="56AEFF"/>
                </a:solidFill>
                <a:latin typeface="Now Bold"/>
                <a:ea typeface="Now Bold"/>
                <a:cs typeface="Now Bold"/>
                <a:sym typeface="Now Bold"/>
              </a:rPr>
              <a:t>THE NETS</a:t>
            </a:r>
          </a:p>
        </p:txBody>
      </p:sp>
      <p:grpSp>
        <p:nvGrpSpPr>
          <p:cNvPr id="5" name="Group 5"/>
          <p:cNvGrpSpPr/>
          <p:nvPr/>
        </p:nvGrpSpPr>
        <p:grpSpPr>
          <a:xfrm>
            <a:off x="3862560" y="3882355"/>
            <a:ext cx="10562880" cy="4895905"/>
            <a:chOff x="0" y="0"/>
            <a:chExt cx="14083840" cy="6527870"/>
          </a:xfrm>
        </p:grpSpPr>
        <p:sp>
          <p:nvSpPr>
            <p:cNvPr id="6" name="AutoShape 6"/>
            <p:cNvSpPr/>
            <p:nvPr/>
          </p:nvSpPr>
          <p:spPr>
            <a:xfrm>
              <a:off x="6777680" y="0"/>
              <a:ext cx="0" cy="6527870"/>
            </a:xfrm>
            <a:prstGeom prst="line">
              <a:avLst/>
            </a:prstGeom>
            <a:ln w="66482" cap="flat">
              <a:solidFill>
                <a:srgbClr val="FFFFFF"/>
              </a:solidFill>
              <a:prstDash val="solid"/>
              <a:headEnd type="none" w="sm" len="sm"/>
              <a:tailEnd type="none" w="sm" len="sm"/>
            </a:ln>
          </p:spPr>
          <p:txBody>
            <a:bodyPr/>
            <a:lstStyle/>
            <a:p>
              <a:endParaRPr lang="it-IT"/>
            </a:p>
          </p:txBody>
        </p:sp>
        <p:sp>
          <p:nvSpPr>
            <p:cNvPr id="7" name="TextBox 7"/>
            <p:cNvSpPr txBox="1"/>
            <p:nvPr/>
          </p:nvSpPr>
          <p:spPr>
            <a:xfrm>
              <a:off x="7395963" y="1674051"/>
              <a:ext cx="6687877" cy="3259438"/>
            </a:xfrm>
            <a:prstGeom prst="rect">
              <a:avLst/>
            </a:prstGeom>
          </p:spPr>
          <p:txBody>
            <a:bodyPr lIns="0" tIns="0" rIns="0" bIns="0" rtlCol="0" anchor="t">
              <a:spAutoFit/>
            </a:bodyPr>
            <a:lstStyle/>
            <a:p>
              <a:pPr marL="500844" lvl="1" indent="-250422">
                <a:lnSpc>
                  <a:spcPts val="3201"/>
                </a:lnSpc>
                <a:buFont typeface="Arial"/>
                <a:buChar char="•"/>
              </a:pPr>
              <a:r>
                <a:rPr lang="en-US" sz="2319" dirty="0">
                  <a:solidFill>
                    <a:srgbClr val="FFFFFF"/>
                  </a:solidFill>
                  <a:latin typeface="DM Sans"/>
                  <a:ea typeface="DM Sans"/>
                  <a:cs typeface="DM Sans"/>
                  <a:sym typeface="DM Sans"/>
                </a:rPr>
                <a:t>Tree model </a:t>
              </a:r>
            </a:p>
            <a:p>
              <a:pPr marL="500844" lvl="1" indent="-250422">
                <a:lnSpc>
                  <a:spcPts val="3201"/>
                </a:lnSpc>
                <a:buFont typeface="Arial"/>
                <a:buChar char="•"/>
              </a:pPr>
              <a:r>
                <a:rPr lang="en-US" sz="2319" dirty="0" err="1">
                  <a:solidFill>
                    <a:srgbClr val="FFFFFF"/>
                  </a:solidFill>
                  <a:latin typeface="DM Sans"/>
                  <a:ea typeface="DM Sans"/>
                  <a:cs typeface="DM Sans"/>
                  <a:sym typeface="DM Sans"/>
                </a:rPr>
                <a:t>HillClimb</a:t>
              </a:r>
              <a:r>
                <a:rPr lang="en-US" sz="2319" dirty="0">
                  <a:solidFill>
                    <a:srgbClr val="FFFFFF"/>
                  </a:solidFill>
                  <a:latin typeface="DM Sans"/>
                  <a:ea typeface="DM Sans"/>
                  <a:cs typeface="DM Sans"/>
                  <a:sym typeface="DM Sans"/>
                </a:rPr>
                <a:t> model </a:t>
              </a:r>
            </a:p>
            <a:p>
              <a:pPr marL="500844" lvl="1" indent="-250422">
                <a:lnSpc>
                  <a:spcPts val="3201"/>
                </a:lnSpc>
                <a:buFont typeface="Arial"/>
                <a:buChar char="•"/>
              </a:pPr>
              <a:r>
                <a:rPr lang="en-US" sz="2319" dirty="0">
                  <a:solidFill>
                    <a:srgbClr val="FFFFFF"/>
                  </a:solidFill>
                  <a:latin typeface="DM Sans"/>
                  <a:ea typeface="DM Sans"/>
                  <a:cs typeface="DM Sans"/>
                  <a:sym typeface="DM Sans"/>
                </a:rPr>
                <a:t>Constraint-Based </a:t>
              </a:r>
            </a:p>
            <a:p>
              <a:pPr algn="l">
                <a:lnSpc>
                  <a:spcPts val="3201"/>
                </a:lnSpc>
              </a:pPr>
              <a:endParaRPr lang="en-US" sz="2319" dirty="0">
                <a:solidFill>
                  <a:srgbClr val="FFFFFF"/>
                </a:solidFill>
                <a:latin typeface="DM Sans"/>
                <a:ea typeface="DM Sans"/>
                <a:cs typeface="DM Sans"/>
                <a:sym typeface="DM Sans"/>
              </a:endParaRPr>
            </a:p>
            <a:p>
              <a:pPr>
                <a:lnSpc>
                  <a:spcPts val="3201"/>
                </a:lnSpc>
              </a:pPr>
              <a:r>
                <a:rPr lang="en-US" sz="2319" dirty="0">
                  <a:solidFill>
                    <a:srgbClr val="FFFFFF"/>
                  </a:solidFill>
                  <a:latin typeface="DM Sans"/>
                  <a:ea typeface="DM Sans"/>
                  <a:cs typeface="DM Sans"/>
                  <a:sym typeface="DM Sans"/>
                </a:rPr>
                <a:t>Learned automatically from the dataset </a:t>
              </a:r>
              <a:r>
                <a:rPr lang="en-US" sz="2319" dirty="0" err="1">
                  <a:solidFill>
                    <a:srgbClr val="FFFFFF"/>
                  </a:solidFill>
                  <a:latin typeface="DM Sans"/>
                  <a:ea typeface="DM Sans"/>
                  <a:cs typeface="DM Sans"/>
                  <a:sym typeface="DM Sans"/>
                </a:rPr>
                <a:t>unsing</a:t>
              </a:r>
              <a:r>
                <a:rPr lang="en-US" sz="2319" dirty="0">
                  <a:solidFill>
                    <a:srgbClr val="FFFFFF"/>
                  </a:solidFill>
                  <a:latin typeface="DM Sans"/>
                  <a:ea typeface="DM Sans"/>
                  <a:cs typeface="DM Sans"/>
                  <a:sym typeface="DM Sans"/>
                </a:rPr>
                <a:t> a scoring function.</a:t>
              </a:r>
            </a:p>
          </p:txBody>
        </p:sp>
        <p:sp>
          <p:nvSpPr>
            <p:cNvPr id="8" name="TextBox 8"/>
            <p:cNvSpPr txBox="1"/>
            <p:nvPr/>
          </p:nvSpPr>
          <p:spPr>
            <a:xfrm>
              <a:off x="0" y="1674050"/>
              <a:ext cx="6161101" cy="4353754"/>
            </a:xfrm>
            <a:prstGeom prst="rect">
              <a:avLst/>
            </a:prstGeom>
          </p:spPr>
          <p:txBody>
            <a:bodyPr lIns="0" tIns="0" rIns="0" bIns="0" rtlCol="0" anchor="t">
              <a:spAutoFit/>
            </a:bodyPr>
            <a:lstStyle/>
            <a:p>
              <a:pPr marL="500844" lvl="1" indent="-250422" algn="l">
                <a:lnSpc>
                  <a:spcPts val="3201"/>
                </a:lnSpc>
                <a:buFont typeface="Arial"/>
                <a:buChar char="•"/>
              </a:pPr>
              <a:r>
                <a:rPr lang="en-US" sz="2319" dirty="0">
                  <a:solidFill>
                    <a:srgbClr val="FFFFFF"/>
                  </a:solidFill>
                  <a:latin typeface="DM Sans"/>
                  <a:ea typeface="DM Sans"/>
                  <a:cs typeface="DM Sans"/>
                  <a:sym typeface="DM Sans"/>
                </a:rPr>
                <a:t>Custom model</a:t>
              </a:r>
            </a:p>
            <a:p>
              <a:pPr marL="250422" lvl="1" algn="l">
                <a:lnSpc>
                  <a:spcPts val="3201"/>
                </a:lnSpc>
              </a:pPr>
              <a:endParaRPr lang="en-US" sz="2319" dirty="0">
                <a:solidFill>
                  <a:srgbClr val="FFFFFF"/>
                </a:solidFill>
                <a:latin typeface="DM Sans"/>
                <a:ea typeface="DM Sans"/>
                <a:cs typeface="DM Sans"/>
                <a:sym typeface="DM Sans"/>
              </a:endParaRPr>
            </a:p>
            <a:p>
              <a:pPr marL="250422" lvl="1" algn="l">
                <a:lnSpc>
                  <a:spcPts val="3201"/>
                </a:lnSpc>
              </a:pPr>
              <a:r>
                <a:rPr lang="en-US" sz="2319" dirty="0">
                  <a:solidFill>
                    <a:srgbClr val="FFFFFF"/>
                  </a:solidFill>
                  <a:latin typeface="DM Sans"/>
                  <a:ea typeface="DM Sans"/>
                  <a:cs typeface="DM Sans"/>
                  <a:sym typeface="DM Sans"/>
                </a:rPr>
                <a:t>Bayesian Network with all the features. </a:t>
              </a:r>
            </a:p>
            <a:p>
              <a:pPr marL="250422" lvl="1" algn="l">
                <a:lnSpc>
                  <a:spcPts val="3201"/>
                </a:lnSpc>
              </a:pPr>
              <a:r>
                <a:rPr lang="en-US" sz="2319" dirty="0">
                  <a:solidFill>
                    <a:srgbClr val="FFFFFF"/>
                  </a:solidFill>
                  <a:latin typeface="DM Sans"/>
                  <a:ea typeface="DM Sans"/>
                  <a:cs typeface="DM Sans"/>
                  <a:sym typeface="DM Sans"/>
                </a:rPr>
                <a:t>Casual links between the features have been designed by correlation and the authors’ knowledge. </a:t>
              </a:r>
            </a:p>
          </p:txBody>
        </p:sp>
        <p:sp>
          <p:nvSpPr>
            <p:cNvPr id="9" name="TextBox 9"/>
            <p:cNvSpPr txBox="1"/>
            <p:nvPr/>
          </p:nvSpPr>
          <p:spPr>
            <a:xfrm>
              <a:off x="539827" y="486527"/>
              <a:ext cx="5621275" cy="1405855"/>
            </a:xfrm>
            <a:prstGeom prst="rect">
              <a:avLst/>
            </a:prstGeom>
          </p:spPr>
          <p:txBody>
            <a:bodyPr lIns="0" tIns="0" rIns="0" bIns="0" rtlCol="0" anchor="t">
              <a:spAutoFit/>
            </a:bodyPr>
            <a:lstStyle/>
            <a:p>
              <a:pPr algn="ctr">
                <a:lnSpc>
                  <a:spcPts val="4212"/>
                </a:lnSpc>
                <a:spcBef>
                  <a:spcPct val="0"/>
                </a:spcBef>
              </a:pPr>
              <a:r>
                <a:rPr lang="en-US" sz="3052" b="1" dirty="0">
                  <a:solidFill>
                    <a:srgbClr val="FFFFFF"/>
                  </a:solidFill>
                  <a:latin typeface="DM Sans Bold"/>
                  <a:ea typeface="DM Sans Bold"/>
                  <a:cs typeface="DM Sans Bold"/>
                  <a:sym typeface="DM Sans Bold"/>
                </a:rPr>
                <a:t>HAND CRAFTED</a:t>
              </a:r>
            </a:p>
            <a:p>
              <a:pPr algn="ctr">
                <a:lnSpc>
                  <a:spcPts val="4212"/>
                </a:lnSpc>
                <a:spcBef>
                  <a:spcPct val="0"/>
                </a:spcBef>
              </a:pPr>
              <a:endParaRPr lang="en-US" sz="3052" b="1" dirty="0">
                <a:solidFill>
                  <a:srgbClr val="FFFFFF"/>
                </a:solidFill>
                <a:latin typeface="DM Sans Bold"/>
                <a:ea typeface="DM Sans Bold"/>
                <a:cs typeface="DM Sans Bold"/>
                <a:sym typeface="DM Sans Bold"/>
              </a:endParaRPr>
            </a:p>
          </p:txBody>
        </p:sp>
        <p:sp>
          <p:nvSpPr>
            <p:cNvPr id="10" name="TextBox 10"/>
            <p:cNvSpPr txBox="1"/>
            <p:nvPr/>
          </p:nvSpPr>
          <p:spPr>
            <a:xfrm>
              <a:off x="7394259" y="486527"/>
              <a:ext cx="5621275" cy="687709"/>
            </a:xfrm>
            <a:prstGeom prst="rect">
              <a:avLst/>
            </a:prstGeom>
          </p:spPr>
          <p:txBody>
            <a:bodyPr lIns="0" tIns="0" rIns="0" bIns="0" rtlCol="0" anchor="t">
              <a:spAutoFit/>
            </a:bodyPr>
            <a:lstStyle/>
            <a:p>
              <a:pPr marL="0" lvl="0" indent="0" algn="ctr">
                <a:lnSpc>
                  <a:spcPts val="4212"/>
                </a:lnSpc>
                <a:spcBef>
                  <a:spcPct val="0"/>
                </a:spcBef>
              </a:pPr>
              <a:r>
                <a:rPr lang="en-US" sz="3052" b="1" dirty="0">
                  <a:solidFill>
                    <a:srgbClr val="FFFFFF"/>
                  </a:solidFill>
                  <a:latin typeface="DM Sans Bold"/>
                  <a:ea typeface="DM Sans Bold"/>
                  <a:cs typeface="DM Sans Bold"/>
                  <a:sym typeface="DM Sans Bold"/>
                </a:rPr>
                <a:t>SEARCH BASED</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3" name="Freeform 3"/>
          <p:cNvSpPr/>
          <p:nvPr/>
        </p:nvSpPr>
        <p:spPr>
          <a:xfrm>
            <a:off x="9833387"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14" name="TextBox 14"/>
          <p:cNvSpPr txBox="1"/>
          <p:nvPr/>
        </p:nvSpPr>
        <p:spPr>
          <a:xfrm>
            <a:off x="1350677" y="3285805"/>
            <a:ext cx="7547387" cy="4080541"/>
          </a:xfrm>
          <a:prstGeom prst="rect">
            <a:avLst/>
          </a:prstGeom>
        </p:spPr>
        <p:txBody>
          <a:bodyPr wrap="square" lIns="0" tIns="0" rIns="0" bIns="0" rtlCol="0" anchor="t">
            <a:spAutoFit/>
          </a:bodyPr>
          <a:lstStyle/>
          <a:p>
            <a:pPr>
              <a:lnSpc>
                <a:spcPts val="3959"/>
              </a:lnSpc>
            </a:pPr>
            <a:r>
              <a:rPr lang="en-US" sz="2869" dirty="0">
                <a:solidFill>
                  <a:srgbClr val="FFFFFF"/>
                </a:solidFill>
                <a:latin typeface="DM Sans"/>
                <a:ea typeface="DM Sans"/>
                <a:cs typeface="DM Sans"/>
                <a:sym typeface="DM Sans"/>
              </a:rPr>
              <a:t>Bayesian Network with all the features provided by the dataset. </a:t>
            </a:r>
          </a:p>
          <a:p>
            <a:pPr>
              <a:lnSpc>
                <a:spcPts val="3959"/>
              </a:lnSpc>
            </a:pPr>
            <a:endParaRPr lang="en-US" sz="2869" dirty="0">
              <a:solidFill>
                <a:srgbClr val="FFFFFF"/>
              </a:solidFill>
              <a:latin typeface="DM Sans"/>
              <a:ea typeface="DM Sans"/>
              <a:cs typeface="DM Sans"/>
              <a:sym typeface="DM Sans"/>
            </a:endParaRPr>
          </a:p>
          <a:p>
            <a:pPr>
              <a:lnSpc>
                <a:spcPts val="3959"/>
              </a:lnSpc>
            </a:pPr>
            <a:r>
              <a:rPr lang="en-US" sz="2869" dirty="0">
                <a:solidFill>
                  <a:srgbClr val="FFFFFF"/>
                </a:solidFill>
                <a:latin typeface="DM Sans"/>
                <a:ea typeface="DM Sans"/>
                <a:cs typeface="DM Sans"/>
                <a:sym typeface="DM Sans"/>
              </a:rPr>
              <a:t>The causal links between the features have been designed by looking at the correlation plot characterizing our data and the authors’ cardiology knowledge .</a:t>
            </a:r>
          </a:p>
          <a:p>
            <a:pPr marL="309745" lvl="1" algn="l">
              <a:lnSpc>
                <a:spcPts val="3959"/>
              </a:lnSpc>
              <a:spcBef>
                <a:spcPct val="0"/>
              </a:spcBef>
            </a:pPr>
            <a:endParaRPr lang="en-US" sz="2869" dirty="0">
              <a:solidFill>
                <a:srgbClr val="FFFFFF"/>
              </a:solidFill>
              <a:latin typeface="DM Sans"/>
              <a:ea typeface="DM Sans"/>
              <a:cs typeface="DM Sans"/>
              <a:sym typeface="DM Sans"/>
            </a:endParaRPr>
          </a:p>
        </p:txBody>
      </p:sp>
      <p:sp>
        <p:nvSpPr>
          <p:cNvPr id="15" name="TextBox 15"/>
          <p:cNvSpPr txBox="1"/>
          <p:nvPr/>
        </p:nvSpPr>
        <p:spPr>
          <a:xfrm>
            <a:off x="1371600" y="510121"/>
            <a:ext cx="10562880" cy="2462982"/>
          </a:xfrm>
          <a:prstGeom prst="rect">
            <a:avLst/>
          </a:prstGeom>
        </p:spPr>
        <p:txBody>
          <a:bodyPr lIns="0" tIns="0" rIns="0" bIns="0" rtlCol="0" anchor="t">
            <a:spAutoFit/>
          </a:bodyPr>
          <a:lstStyle/>
          <a:p>
            <a:pPr marL="0" lvl="0" indent="0" algn="l">
              <a:lnSpc>
                <a:spcPts val="9625"/>
              </a:lnSpc>
              <a:spcBef>
                <a:spcPct val="0"/>
              </a:spcBef>
            </a:pPr>
            <a:r>
              <a:rPr lang="en-US" sz="8020" b="1" dirty="0">
                <a:solidFill>
                  <a:srgbClr val="56AEFF"/>
                </a:solidFill>
                <a:latin typeface="Now Bold"/>
                <a:ea typeface="Now Bold"/>
                <a:cs typeface="Now Bold"/>
                <a:sym typeface="Now Bold"/>
              </a:rPr>
              <a:t>CUSTOM </a:t>
            </a:r>
          </a:p>
          <a:p>
            <a:pPr marL="0" lvl="0" indent="0" algn="l">
              <a:lnSpc>
                <a:spcPts val="9625"/>
              </a:lnSpc>
              <a:spcBef>
                <a:spcPct val="0"/>
              </a:spcBef>
            </a:pPr>
            <a:r>
              <a:rPr lang="en-US" sz="8020" b="1" dirty="0">
                <a:solidFill>
                  <a:srgbClr val="56AEFF"/>
                </a:solidFill>
                <a:latin typeface="Now Bold"/>
                <a:ea typeface="Now Bold"/>
                <a:cs typeface="Now Bold"/>
                <a:sym typeface="Now Bold"/>
              </a:rPr>
              <a:t>MODEL</a:t>
            </a:r>
          </a:p>
        </p:txBody>
      </p:sp>
      <p:pic>
        <p:nvPicPr>
          <p:cNvPr id="18" name="Immagine 17">
            <a:extLst>
              <a:ext uri="{FF2B5EF4-FFF2-40B4-BE49-F238E27FC236}">
                <a16:creationId xmlns:a16="http://schemas.microsoft.com/office/drawing/2014/main" id="{82E7D072-6667-6DC8-DC00-C6C7497E5DB9}"/>
              </a:ext>
            </a:extLst>
          </p:cNvPr>
          <p:cNvPicPr>
            <a:picLocks noChangeAspect="1"/>
          </p:cNvPicPr>
          <p:nvPr/>
        </p:nvPicPr>
        <p:blipFill>
          <a:blip r:embed="rId5"/>
          <a:stretch>
            <a:fillRect/>
          </a:stretch>
        </p:blipFill>
        <p:spPr>
          <a:xfrm>
            <a:off x="10544224" y="1741612"/>
            <a:ext cx="6477000" cy="6477000"/>
          </a:xfrm>
          <a:prstGeom prst="rect">
            <a:avLst/>
          </a:prstGeom>
        </p:spPr>
      </p:pic>
      <p:pic>
        <p:nvPicPr>
          <p:cNvPr id="20" name="Immagine 19" descr="Immagine che contiene testo, Carattere, tipografia&#10;&#10;Descrizione generata automaticamente">
            <a:extLst>
              <a:ext uri="{FF2B5EF4-FFF2-40B4-BE49-F238E27FC236}">
                <a16:creationId xmlns:a16="http://schemas.microsoft.com/office/drawing/2014/main" id="{EC98691C-F8CD-FEAA-DE60-9F22D78654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0799" y="8127303"/>
            <a:ext cx="5983654" cy="952500"/>
          </a:xfrm>
          <a:prstGeom prst="rect">
            <a:avLst/>
          </a:prstGeom>
        </p:spPr>
      </p:pic>
      <p:sp>
        <p:nvSpPr>
          <p:cNvPr id="21" name="TextBox 11">
            <a:extLst>
              <a:ext uri="{FF2B5EF4-FFF2-40B4-BE49-F238E27FC236}">
                <a16:creationId xmlns:a16="http://schemas.microsoft.com/office/drawing/2014/main" id="{E6CDCC7C-FA9F-C524-A0F4-13FD5CE14BAD}"/>
              </a:ext>
            </a:extLst>
          </p:cNvPr>
          <p:cNvSpPr txBox="1"/>
          <p:nvPr/>
        </p:nvSpPr>
        <p:spPr>
          <a:xfrm>
            <a:off x="1341474" y="7366346"/>
            <a:ext cx="6402304" cy="464704"/>
          </a:xfrm>
          <a:prstGeom prst="rect">
            <a:avLst/>
          </a:prstGeom>
        </p:spPr>
        <p:txBody>
          <a:bodyPr lIns="0" tIns="0" rIns="0" bIns="0" rtlCol="0" anchor="t">
            <a:spAutoFit/>
          </a:bodyPr>
          <a:lstStyle/>
          <a:p>
            <a:pPr marL="0" lvl="0" indent="0" algn="ctr">
              <a:lnSpc>
                <a:spcPts val="3727"/>
              </a:lnSpc>
              <a:spcBef>
                <a:spcPct val="0"/>
              </a:spcBef>
            </a:pPr>
            <a:r>
              <a:rPr lang="en-US" sz="3030" dirty="0">
                <a:solidFill>
                  <a:srgbClr val="56AEFF"/>
                </a:solidFill>
                <a:latin typeface="DM Sans"/>
                <a:ea typeface="DM Sans"/>
                <a:cs typeface="DM Sans"/>
                <a:sym typeface="DM Sans"/>
              </a:rPr>
              <a:t>Metrics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3" name="Freeform 3"/>
          <p:cNvSpPr/>
          <p:nvPr/>
        </p:nvSpPr>
        <p:spPr>
          <a:xfrm>
            <a:off x="9833387" y="-1417020"/>
            <a:ext cx="2293320" cy="2293320"/>
          </a:xfrm>
          <a:custGeom>
            <a:avLst/>
            <a:gdLst/>
            <a:ahLst/>
            <a:cxnLst/>
            <a:rect l="l" t="t" r="r" b="b"/>
            <a:pathLst>
              <a:path w="2293320" h="2293320">
                <a:moveTo>
                  <a:pt x="0" y="0"/>
                </a:moveTo>
                <a:lnTo>
                  <a:pt x="2293320" y="0"/>
                </a:lnTo>
                <a:lnTo>
                  <a:pt x="2293320" y="2293320"/>
                </a:lnTo>
                <a:lnTo>
                  <a:pt x="0" y="229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9" name="TextBox 9"/>
          <p:cNvSpPr txBox="1"/>
          <p:nvPr/>
        </p:nvSpPr>
        <p:spPr>
          <a:xfrm>
            <a:off x="1465953" y="2623337"/>
            <a:ext cx="7528909" cy="3054682"/>
          </a:xfrm>
          <a:prstGeom prst="rect">
            <a:avLst/>
          </a:prstGeom>
        </p:spPr>
        <p:txBody>
          <a:bodyPr wrap="square" lIns="0" tIns="0" rIns="0" bIns="0" rtlCol="0" anchor="t">
            <a:spAutoFit/>
          </a:bodyPr>
          <a:lstStyle/>
          <a:p>
            <a:pPr>
              <a:lnSpc>
                <a:spcPts val="3959"/>
              </a:lnSpc>
            </a:pPr>
            <a:r>
              <a:rPr lang="en-US" sz="2869" dirty="0">
                <a:solidFill>
                  <a:srgbClr val="FFFFFF"/>
                </a:solidFill>
                <a:latin typeface="DM Sans"/>
                <a:ea typeface="DM Sans"/>
                <a:cs typeface="DM Sans"/>
                <a:sym typeface="DM Sans"/>
              </a:rPr>
              <a:t>Learned automatically from the dataset using a </a:t>
            </a:r>
            <a:r>
              <a:rPr lang="en-US" sz="2869" b="1" dirty="0">
                <a:solidFill>
                  <a:srgbClr val="FFFFFF"/>
                </a:solidFill>
                <a:latin typeface="DM Sans"/>
                <a:ea typeface="DM Sans"/>
                <a:cs typeface="DM Sans"/>
                <a:sym typeface="DM Sans"/>
              </a:rPr>
              <a:t>tree search algorithm </a:t>
            </a:r>
            <a:r>
              <a:rPr lang="en-US" sz="2869" dirty="0">
                <a:solidFill>
                  <a:srgbClr val="FFFFFF"/>
                </a:solidFill>
                <a:latin typeface="DM Sans"/>
                <a:ea typeface="DM Sans"/>
                <a:cs typeface="DM Sans"/>
                <a:sym typeface="DM Sans"/>
              </a:rPr>
              <a:t>without imposing additional structural constraints and with all the features provided by the dataset. </a:t>
            </a:r>
          </a:p>
          <a:p>
            <a:pPr>
              <a:lnSpc>
                <a:spcPts val="3959"/>
              </a:lnSpc>
            </a:pPr>
            <a:endParaRPr lang="en-US" sz="2869" dirty="0">
              <a:solidFill>
                <a:srgbClr val="FFFFFF"/>
              </a:solidFill>
              <a:latin typeface="DM Sans"/>
              <a:ea typeface="DM Sans"/>
              <a:cs typeface="DM Sans"/>
              <a:sym typeface="DM Sans"/>
            </a:endParaRPr>
          </a:p>
        </p:txBody>
      </p:sp>
      <p:sp>
        <p:nvSpPr>
          <p:cNvPr id="10" name="TextBox 10"/>
          <p:cNvSpPr txBox="1"/>
          <p:nvPr/>
        </p:nvSpPr>
        <p:spPr>
          <a:xfrm>
            <a:off x="1465953" y="1181100"/>
            <a:ext cx="11276805" cy="1228725"/>
          </a:xfrm>
          <a:prstGeom prst="rect">
            <a:avLst/>
          </a:prstGeom>
        </p:spPr>
        <p:txBody>
          <a:bodyPr lIns="0" tIns="0" rIns="0" bIns="0" rtlCol="0" anchor="t">
            <a:spAutoFit/>
          </a:bodyPr>
          <a:lstStyle/>
          <a:p>
            <a:pPr marL="0" lvl="0" indent="0" algn="l">
              <a:lnSpc>
                <a:spcPts val="9625"/>
              </a:lnSpc>
              <a:spcBef>
                <a:spcPct val="0"/>
              </a:spcBef>
            </a:pPr>
            <a:r>
              <a:rPr lang="en-US" sz="8020" b="1" dirty="0">
                <a:solidFill>
                  <a:srgbClr val="56AEFF"/>
                </a:solidFill>
                <a:latin typeface="Now Bold"/>
                <a:ea typeface="Now Bold"/>
                <a:cs typeface="Now Bold"/>
                <a:sym typeface="Now Bold"/>
              </a:rPr>
              <a:t>TREE MODEL</a:t>
            </a:r>
          </a:p>
        </p:txBody>
      </p:sp>
      <p:sp>
        <p:nvSpPr>
          <p:cNvPr id="11" name="TextBox 11"/>
          <p:cNvSpPr txBox="1"/>
          <p:nvPr/>
        </p:nvSpPr>
        <p:spPr>
          <a:xfrm>
            <a:off x="1106510" y="6475816"/>
            <a:ext cx="6402304" cy="464704"/>
          </a:xfrm>
          <a:prstGeom prst="rect">
            <a:avLst/>
          </a:prstGeom>
        </p:spPr>
        <p:txBody>
          <a:bodyPr lIns="0" tIns="0" rIns="0" bIns="0" rtlCol="0" anchor="t">
            <a:spAutoFit/>
          </a:bodyPr>
          <a:lstStyle/>
          <a:p>
            <a:pPr marL="0" lvl="0" indent="0" algn="ctr">
              <a:lnSpc>
                <a:spcPts val="3727"/>
              </a:lnSpc>
              <a:spcBef>
                <a:spcPct val="0"/>
              </a:spcBef>
            </a:pPr>
            <a:r>
              <a:rPr lang="en-US" sz="3030" dirty="0">
                <a:solidFill>
                  <a:srgbClr val="56AEFF"/>
                </a:solidFill>
                <a:latin typeface="DM Sans"/>
                <a:ea typeface="DM Sans"/>
                <a:cs typeface="DM Sans"/>
                <a:sym typeface="DM Sans"/>
              </a:rPr>
              <a:t>Metrics</a:t>
            </a:r>
          </a:p>
        </p:txBody>
      </p:sp>
      <p:pic>
        <p:nvPicPr>
          <p:cNvPr id="17" name="Immagine 16" descr="Immagine che contiene testo, Carattere, nero, schermata&#10;&#10;Descrizione generata automaticamente">
            <a:extLst>
              <a:ext uri="{FF2B5EF4-FFF2-40B4-BE49-F238E27FC236}">
                <a16:creationId xmlns:a16="http://schemas.microsoft.com/office/drawing/2014/main" id="{72535F72-93CE-1349-9EBE-D7086ADD71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5953" y="7301065"/>
            <a:ext cx="6042861" cy="933450"/>
          </a:xfrm>
          <a:prstGeom prst="rect">
            <a:avLst/>
          </a:prstGeom>
        </p:spPr>
      </p:pic>
      <p:pic>
        <p:nvPicPr>
          <p:cNvPr id="18" name="Immagine 17">
            <a:extLst>
              <a:ext uri="{FF2B5EF4-FFF2-40B4-BE49-F238E27FC236}">
                <a16:creationId xmlns:a16="http://schemas.microsoft.com/office/drawing/2014/main" id="{2FE1CFDB-8C91-3552-3D49-FF5771FA9A52}"/>
              </a:ext>
            </a:extLst>
          </p:cNvPr>
          <p:cNvPicPr>
            <a:picLocks noChangeAspect="1"/>
          </p:cNvPicPr>
          <p:nvPr/>
        </p:nvPicPr>
        <p:blipFill>
          <a:blip r:embed="rId6"/>
          <a:stretch>
            <a:fillRect/>
          </a:stretch>
        </p:blipFill>
        <p:spPr>
          <a:xfrm>
            <a:off x="10980047" y="2179397"/>
            <a:ext cx="5842000" cy="5994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3" name="Freeform 3"/>
          <p:cNvSpPr/>
          <p:nvPr/>
        </p:nvSpPr>
        <p:spPr>
          <a:xfrm>
            <a:off x="8744883" y="-1359870"/>
            <a:ext cx="2293320" cy="2293320"/>
          </a:xfrm>
          <a:custGeom>
            <a:avLst/>
            <a:gdLst/>
            <a:ahLst/>
            <a:cxnLst/>
            <a:rect l="l" t="t" r="r" b="b"/>
            <a:pathLst>
              <a:path w="2293320" h="2293320">
                <a:moveTo>
                  <a:pt x="0" y="0"/>
                </a:moveTo>
                <a:lnTo>
                  <a:pt x="2293320" y="0"/>
                </a:lnTo>
                <a:lnTo>
                  <a:pt x="2293320" y="2293320"/>
                </a:lnTo>
                <a:lnTo>
                  <a:pt x="0" y="229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7" name="TextBox 7"/>
          <p:cNvSpPr txBox="1"/>
          <p:nvPr/>
        </p:nvSpPr>
        <p:spPr>
          <a:xfrm>
            <a:off x="1350967" y="1090747"/>
            <a:ext cx="11276805" cy="2462982"/>
          </a:xfrm>
          <a:prstGeom prst="rect">
            <a:avLst/>
          </a:prstGeom>
        </p:spPr>
        <p:txBody>
          <a:bodyPr lIns="0" tIns="0" rIns="0" bIns="0" rtlCol="0" anchor="t">
            <a:spAutoFit/>
          </a:bodyPr>
          <a:lstStyle/>
          <a:p>
            <a:pPr marL="0" lvl="0" indent="0" algn="l">
              <a:lnSpc>
                <a:spcPts val="9625"/>
              </a:lnSpc>
              <a:spcBef>
                <a:spcPct val="0"/>
              </a:spcBef>
            </a:pPr>
            <a:r>
              <a:rPr lang="en-US" sz="8020" b="1" dirty="0">
                <a:solidFill>
                  <a:srgbClr val="56AEFF"/>
                </a:solidFill>
                <a:latin typeface="Now Bold"/>
                <a:ea typeface="Now Bold"/>
                <a:cs typeface="Now Bold"/>
                <a:sym typeface="Now Bold"/>
              </a:rPr>
              <a:t>HILL – CLIMB</a:t>
            </a:r>
          </a:p>
          <a:p>
            <a:pPr marL="0" lvl="0" indent="0" algn="l">
              <a:lnSpc>
                <a:spcPts val="9625"/>
              </a:lnSpc>
              <a:spcBef>
                <a:spcPct val="0"/>
              </a:spcBef>
            </a:pPr>
            <a:r>
              <a:rPr lang="en-US" sz="8020" b="1" dirty="0">
                <a:solidFill>
                  <a:srgbClr val="56AEFF"/>
                </a:solidFill>
                <a:latin typeface="Now Bold"/>
                <a:ea typeface="Now Bold"/>
                <a:cs typeface="Now Bold"/>
                <a:sym typeface="Now Bold"/>
              </a:rPr>
              <a:t>MODEL</a:t>
            </a:r>
          </a:p>
        </p:txBody>
      </p:sp>
      <p:sp>
        <p:nvSpPr>
          <p:cNvPr id="18" name="TextBox 18"/>
          <p:cNvSpPr txBox="1"/>
          <p:nvPr/>
        </p:nvSpPr>
        <p:spPr>
          <a:xfrm>
            <a:off x="1045861" y="3854144"/>
            <a:ext cx="8008867" cy="3054682"/>
          </a:xfrm>
          <a:prstGeom prst="rect">
            <a:avLst/>
          </a:prstGeom>
        </p:spPr>
        <p:txBody>
          <a:bodyPr lIns="0" tIns="0" rIns="0" bIns="0" rtlCol="0" anchor="t">
            <a:spAutoFit/>
          </a:bodyPr>
          <a:lstStyle/>
          <a:p>
            <a:pPr marL="309745" lvl="1" algn="l">
              <a:lnSpc>
                <a:spcPts val="3959"/>
              </a:lnSpc>
            </a:pPr>
            <a:r>
              <a:rPr lang="en-US" sz="2869" dirty="0">
                <a:solidFill>
                  <a:srgbClr val="FFFFFF"/>
                </a:solidFill>
                <a:latin typeface="DM Sans"/>
                <a:ea typeface="DM Sans"/>
                <a:cs typeface="DM Sans"/>
                <a:sym typeface="DM Sans"/>
              </a:rPr>
              <a:t>Learned automatically from the dataset using </a:t>
            </a:r>
            <a:r>
              <a:rPr lang="en-US" sz="2869" b="1" dirty="0">
                <a:solidFill>
                  <a:srgbClr val="FFFFFF"/>
                </a:solidFill>
                <a:latin typeface="DM Sans"/>
                <a:ea typeface="DM Sans"/>
                <a:cs typeface="DM Sans"/>
                <a:sym typeface="DM Sans"/>
              </a:rPr>
              <a:t>hill-climb search </a:t>
            </a:r>
            <a:r>
              <a:rPr lang="en-US" sz="2869" dirty="0">
                <a:solidFill>
                  <a:srgbClr val="FFFFFF"/>
                </a:solidFill>
                <a:latin typeface="DM Sans"/>
                <a:ea typeface="DM Sans"/>
                <a:cs typeface="DM Sans"/>
                <a:sym typeface="DM Sans"/>
              </a:rPr>
              <a:t>algorithm, using all available features and without imposing structural constraints. </a:t>
            </a:r>
          </a:p>
          <a:p>
            <a:pPr marL="309745" lvl="1" algn="l">
              <a:lnSpc>
                <a:spcPts val="3959"/>
              </a:lnSpc>
            </a:pPr>
            <a:endParaRPr lang="en-US" sz="2869" dirty="0">
              <a:solidFill>
                <a:srgbClr val="FFFFFF"/>
              </a:solidFill>
              <a:latin typeface="DM Sans"/>
              <a:ea typeface="DM Sans"/>
              <a:cs typeface="DM Sans"/>
              <a:sym typeface="DM Sans"/>
            </a:endParaRPr>
          </a:p>
          <a:p>
            <a:pPr marL="309745" lvl="1" algn="l">
              <a:lnSpc>
                <a:spcPts val="3959"/>
              </a:lnSpc>
            </a:pPr>
            <a:r>
              <a:rPr lang="en-US" sz="2869" b="1" dirty="0">
                <a:solidFill>
                  <a:srgbClr val="FFFFFF"/>
                </a:solidFill>
                <a:latin typeface="DM Sans"/>
                <a:ea typeface="DM Sans"/>
                <a:cs typeface="DM Sans"/>
                <a:sym typeface="DM Sans"/>
              </a:rPr>
              <a:t>K2Score</a:t>
            </a:r>
            <a:r>
              <a:rPr lang="en-US" sz="2869" dirty="0">
                <a:solidFill>
                  <a:srgbClr val="FFFFFF"/>
                </a:solidFill>
                <a:latin typeface="DM Sans"/>
                <a:ea typeface="DM Sans"/>
                <a:cs typeface="DM Sans"/>
                <a:sym typeface="DM Sans"/>
              </a:rPr>
              <a:t> as scoring function</a:t>
            </a:r>
          </a:p>
        </p:txBody>
      </p:sp>
      <p:sp>
        <p:nvSpPr>
          <p:cNvPr id="19" name="TextBox 19"/>
          <p:cNvSpPr txBox="1"/>
          <p:nvPr/>
        </p:nvSpPr>
        <p:spPr>
          <a:xfrm>
            <a:off x="1512459" y="7491547"/>
            <a:ext cx="6402304" cy="464704"/>
          </a:xfrm>
          <a:prstGeom prst="rect">
            <a:avLst/>
          </a:prstGeom>
        </p:spPr>
        <p:txBody>
          <a:bodyPr lIns="0" tIns="0" rIns="0" bIns="0" rtlCol="0" anchor="t">
            <a:spAutoFit/>
          </a:bodyPr>
          <a:lstStyle/>
          <a:p>
            <a:pPr marL="0" lvl="0" indent="0" algn="ctr">
              <a:lnSpc>
                <a:spcPts val="3727"/>
              </a:lnSpc>
              <a:spcBef>
                <a:spcPct val="0"/>
              </a:spcBef>
            </a:pPr>
            <a:r>
              <a:rPr lang="en-US" sz="3030" dirty="0">
                <a:solidFill>
                  <a:srgbClr val="56AEFF"/>
                </a:solidFill>
                <a:latin typeface="DM Sans"/>
                <a:ea typeface="DM Sans"/>
                <a:cs typeface="DM Sans"/>
                <a:sym typeface="DM Sans"/>
              </a:rPr>
              <a:t>Metrics</a:t>
            </a:r>
          </a:p>
        </p:txBody>
      </p:sp>
      <p:pic>
        <p:nvPicPr>
          <p:cNvPr id="24" name="Immagine 23">
            <a:extLst>
              <a:ext uri="{FF2B5EF4-FFF2-40B4-BE49-F238E27FC236}">
                <a16:creationId xmlns:a16="http://schemas.microsoft.com/office/drawing/2014/main" id="{E39D7A39-4BC2-C04C-310D-24C0C1C94744}"/>
              </a:ext>
            </a:extLst>
          </p:cNvPr>
          <p:cNvPicPr>
            <a:picLocks noChangeAspect="1"/>
          </p:cNvPicPr>
          <p:nvPr/>
        </p:nvPicPr>
        <p:blipFill>
          <a:blip r:embed="rId5"/>
          <a:stretch>
            <a:fillRect/>
          </a:stretch>
        </p:blipFill>
        <p:spPr>
          <a:xfrm>
            <a:off x="10845676" y="2322238"/>
            <a:ext cx="6091357" cy="6250262"/>
          </a:xfrm>
          <a:prstGeom prst="rect">
            <a:avLst/>
          </a:prstGeom>
        </p:spPr>
      </p:pic>
      <p:pic>
        <p:nvPicPr>
          <p:cNvPr id="26" name="Immagine 25" descr="Immagine che contiene testo, Carattere, schermata, Elementi grafici&#10;&#10;Descrizione generata automaticamente">
            <a:extLst>
              <a:ext uri="{FF2B5EF4-FFF2-40B4-BE49-F238E27FC236}">
                <a16:creationId xmlns:a16="http://schemas.microsoft.com/office/drawing/2014/main" id="{9FB3BF5B-6396-0CCE-9B5C-1FC82F7B4F9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3582" y="8158297"/>
            <a:ext cx="7300058" cy="11620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3" name="Freeform 3"/>
          <p:cNvSpPr/>
          <p:nvPr/>
        </p:nvSpPr>
        <p:spPr>
          <a:xfrm>
            <a:off x="9833387" y="-1331295"/>
            <a:ext cx="2293320" cy="2293320"/>
          </a:xfrm>
          <a:custGeom>
            <a:avLst/>
            <a:gdLst/>
            <a:ahLst/>
            <a:cxnLst/>
            <a:rect l="l" t="t" r="r" b="b"/>
            <a:pathLst>
              <a:path w="2293320" h="2293320">
                <a:moveTo>
                  <a:pt x="0" y="0"/>
                </a:moveTo>
                <a:lnTo>
                  <a:pt x="2293320" y="0"/>
                </a:lnTo>
                <a:lnTo>
                  <a:pt x="2293320" y="2293320"/>
                </a:lnTo>
                <a:lnTo>
                  <a:pt x="0" y="22933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14" name="TextBox 14"/>
          <p:cNvSpPr txBox="1"/>
          <p:nvPr/>
        </p:nvSpPr>
        <p:spPr>
          <a:xfrm>
            <a:off x="1547106" y="3492047"/>
            <a:ext cx="7296722" cy="4080604"/>
          </a:xfrm>
          <a:prstGeom prst="rect">
            <a:avLst/>
          </a:prstGeom>
        </p:spPr>
        <p:txBody>
          <a:bodyPr wrap="square" lIns="0" tIns="0" rIns="0" bIns="0" rtlCol="0" anchor="t">
            <a:spAutoFit/>
          </a:bodyPr>
          <a:lstStyle/>
          <a:p>
            <a:pPr>
              <a:lnSpc>
                <a:spcPts val="3959"/>
              </a:lnSpc>
            </a:pPr>
            <a:r>
              <a:rPr lang="en-US" sz="2869" dirty="0">
                <a:solidFill>
                  <a:srgbClr val="FFFFFF"/>
                </a:solidFill>
                <a:latin typeface="DM Sans"/>
                <a:ea typeface="DM Sans"/>
                <a:cs typeface="DM Sans"/>
                <a:sym typeface="DM Sans"/>
              </a:rPr>
              <a:t>The structure learning process was guided by enforcing specific constraints obtained from the study of the previous models and pruning the nodes that had the smallest correlation with Heart Disease. </a:t>
            </a:r>
          </a:p>
          <a:p>
            <a:pPr>
              <a:lnSpc>
                <a:spcPts val="3959"/>
              </a:lnSpc>
            </a:pPr>
            <a:endParaRPr lang="en-US" sz="2869" dirty="0">
              <a:solidFill>
                <a:srgbClr val="FFFFFF"/>
              </a:solidFill>
              <a:latin typeface="DM Sans"/>
              <a:ea typeface="DM Sans"/>
              <a:cs typeface="DM Sans"/>
              <a:sym typeface="DM Sans"/>
            </a:endParaRPr>
          </a:p>
          <a:p>
            <a:pPr>
              <a:lnSpc>
                <a:spcPts val="3959"/>
              </a:lnSpc>
            </a:pPr>
            <a:r>
              <a:rPr lang="en-US" sz="2869" b="1" dirty="0">
                <a:solidFill>
                  <a:srgbClr val="FFFFFF"/>
                </a:solidFill>
                <a:latin typeface="DM Sans"/>
                <a:ea typeface="DM Sans"/>
                <a:cs typeface="DM Sans"/>
                <a:sym typeface="DM Sans"/>
              </a:rPr>
              <a:t>K2Score</a:t>
            </a:r>
            <a:r>
              <a:rPr lang="en-US" sz="2869" dirty="0">
                <a:solidFill>
                  <a:srgbClr val="FFFFFF"/>
                </a:solidFill>
                <a:latin typeface="DM Sans"/>
                <a:ea typeface="DM Sans"/>
                <a:cs typeface="DM Sans"/>
                <a:sym typeface="DM Sans"/>
              </a:rPr>
              <a:t> as scoring function and </a:t>
            </a:r>
            <a:r>
              <a:rPr lang="en-US" sz="2869" b="1" dirty="0">
                <a:solidFill>
                  <a:srgbClr val="FFFFFF"/>
                </a:solidFill>
                <a:latin typeface="DM Sans"/>
                <a:ea typeface="DM Sans"/>
                <a:cs typeface="DM Sans"/>
                <a:sym typeface="DM Sans"/>
              </a:rPr>
              <a:t>Hill Climb search</a:t>
            </a:r>
          </a:p>
        </p:txBody>
      </p:sp>
      <p:sp>
        <p:nvSpPr>
          <p:cNvPr id="15" name="TextBox 15"/>
          <p:cNvSpPr txBox="1"/>
          <p:nvPr/>
        </p:nvSpPr>
        <p:spPr>
          <a:xfrm>
            <a:off x="1547106" y="962025"/>
            <a:ext cx="5646530" cy="2462982"/>
          </a:xfrm>
          <a:prstGeom prst="rect">
            <a:avLst/>
          </a:prstGeom>
        </p:spPr>
        <p:txBody>
          <a:bodyPr lIns="0" tIns="0" rIns="0" bIns="0" rtlCol="0" anchor="t">
            <a:spAutoFit/>
          </a:bodyPr>
          <a:lstStyle/>
          <a:p>
            <a:pPr marL="0" lvl="0" indent="0" algn="l">
              <a:lnSpc>
                <a:spcPts val="9625"/>
              </a:lnSpc>
              <a:spcBef>
                <a:spcPct val="0"/>
              </a:spcBef>
            </a:pPr>
            <a:r>
              <a:rPr lang="en-US" sz="8020" b="1" dirty="0">
                <a:solidFill>
                  <a:srgbClr val="56AEFF"/>
                </a:solidFill>
                <a:latin typeface="Now Bold"/>
                <a:ea typeface="Now Bold"/>
                <a:cs typeface="Now Bold"/>
                <a:sym typeface="Now Bold"/>
              </a:rPr>
              <a:t>CUSTOM MODEL</a:t>
            </a:r>
          </a:p>
        </p:txBody>
      </p:sp>
      <p:sp>
        <p:nvSpPr>
          <p:cNvPr id="16" name="TextBox 16"/>
          <p:cNvSpPr txBox="1"/>
          <p:nvPr/>
        </p:nvSpPr>
        <p:spPr>
          <a:xfrm>
            <a:off x="1547106" y="7917434"/>
            <a:ext cx="6402304" cy="464704"/>
          </a:xfrm>
          <a:prstGeom prst="rect">
            <a:avLst/>
          </a:prstGeom>
        </p:spPr>
        <p:txBody>
          <a:bodyPr lIns="0" tIns="0" rIns="0" bIns="0" rtlCol="0" anchor="t">
            <a:spAutoFit/>
          </a:bodyPr>
          <a:lstStyle/>
          <a:p>
            <a:pPr marL="0" lvl="0" indent="0" algn="ctr">
              <a:lnSpc>
                <a:spcPts val="3727"/>
              </a:lnSpc>
              <a:spcBef>
                <a:spcPct val="0"/>
              </a:spcBef>
            </a:pPr>
            <a:r>
              <a:rPr lang="en-US" sz="3030" dirty="0">
                <a:solidFill>
                  <a:srgbClr val="56AEFF"/>
                </a:solidFill>
                <a:latin typeface="DM Sans"/>
                <a:ea typeface="DM Sans"/>
                <a:cs typeface="DM Sans"/>
                <a:sym typeface="DM Sans"/>
              </a:rPr>
              <a:t>Metrics</a:t>
            </a:r>
          </a:p>
        </p:txBody>
      </p:sp>
      <p:pic>
        <p:nvPicPr>
          <p:cNvPr id="21" name="Immagine 20" descr="Immagine che contiene testo, Carattere, schermata, tipografia&#10;&#10;Descrizione generata automaticamente">
            <a:extLst>
              <a:ext uri="{FF2B5EF4-FFF2-40B4-BE49-F238E27FC236}">
                <a16:creationId xmlns:a16="http://schemas.microsoft.com/office/drawing/2014/main" id="{1659EE1D-63DE-C850-D9D4-F88D586C93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9790" y="8523922"/>
            <a:ext cx="5236936" cy="876300"/>
          </a:xfrm>
          <a:prstGeom prst="rect">
            <a:avLst/>
          </a:prstGeom>
        </p:spPr>
      </p:pic>
      <p:pic>
        <p:nvPicPr>
          <p:cNvPr id="22" name="Immagine 21">
            <a:extLst>
              <a:ext uri="{FF2B5EF4-FFF2-40B4-BE49-F238E27FC236}">
                <a16:creationId xmlns:a16="http://schemas.microsoft.com/office/drawing/2014/main" id="{5A036CE9-4930-D1D7-4FF3-EF9C892A9E73}"/>
              </a:ext>
            </a:extLst>
          </p:cNvPr>
          <p:cNvPicPr>
            <a:picLocks noChangeAspect="1"/>
          </p:cNvPicPr>
          <p:nvPr/>
        </p:nvPicPr>
        <p:blipFill>
          <a:blip r:embed="rId6"/>
          <a:stretch>
            <a:fillRect/>
          </a:stretch>
        </p:blipFill>
        <p:spPr>
          <a:xfrm>
            <a:off x="10661526" y="2596197"/>
            <a:ext cx="5842000" cy="59944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1D40"/>
        </a:solidFill>
        <a:effectLst/>
      </p:bgPr>
    </p:bg>
    <p:spTree>
      <p:nvGrpSpPr>
        <p:cNvPr id="1" name=""/>
        <p:cNvGrpSpPr/>
        <p:nvPr/>
      </p:nvGrpSpPr>
      <p:grpSpPr>
        <a:xfrm>
          <a:off x="0" y="0"/>
          <a:ext cx="0" cy="0"/>
          <a:chOff x="0" y="0"/>
          <a:chExt cx="0" cy="0"/>
        </a:xfrm>
      </p:grpSpPr>
      <p:sp>
        <p:nvSpPr>
          <p:cNvPr id="2" name="Freeform 2"/>
          <p:cNvSpPr/>
          <p:nvPr/>
        </p:nvSpPr>
        <p:spPr>
          <a:xfrm>
            <a:off x="17259300" y="8127303"/>
            <a:ext cx="1802889" cy="1802889"/>
          </a:xfrm>
          <a:custGeom>
            <a:avLst/>
            <a:gdLst/>
            <a:ahLst/>
            <a:cxnLst/>
            <a:rect l="l" t="t" r="r" b="b"/>
            <a:pathLst>
              <a:path w="1802889" h="1802889">
                <a:moveTo>
                  <a:pt x="0" y="0"/>
                </a:moveTo>
                <a:lnTo>
                  <a:pt x="1802889" y="0"/>
                </a:lnTo>
                <a:lnTo>
                  <a:pt x="1802889" y="1802889"/>
                </a:lnTo>
                <a:lnTo>
                  <a:pt x="0" y="1802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sp>
        <p:nvSpPr>
          <p:cNvPr id="3" name="Freeform 3"/>
          <p:cNvSpPr/>
          <p:nvPr/>
        </p:nvSpPr>
        <p:spPr>
          <a:xfrm>
            <a:off x="9833387" y="-1033334"/>
            <a:ext cx="2293320" cy="2293320"/>
          </a:xfrm>
          <a:custGeom>
            <a:avLst/>
            <a:gdLst/>
            <a:ahLst/>
            <a:cxnLst/>
            <a:rect l="l" t="t" r="r" b="b"/>
            <a:pathLst>
              <a:path w="2293320" h="2293320">
                <a:moveTo>
                  <a:pt x="0" y="0"/>
                </a:moveTo>
                <a:lnTo>
                  <a:pt x="2293320" y="0"/>
                </a:lnTo>
                <a:lnTo>
                  <a:pt x="2293320" y="2293319"/>
                </a:lnTo>
                <a:lnTo>
                  <a:pt x="0" y="2293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it-IT"/>
          </a:p>
        </p:txBody>
      </p:sp>
      <p:grpSp>
        <p:nvGrpSpPr>
          <p:cNvPr id="4" name="Group 4"/>
          <p:cNvGrpSpPr/>
          <p:nvPr/>
        </p:nvGrpSpPr>
        <p:grpSpPr>
          <a:xfrm>
            <a:off x="-1543050" y="-54747"/>
            <a:ext cx="2760734" cy="10341747"/>
            <a:chOff x="0" y="0"/>
            <a:chExt cx="727107" cy="2723752"/>
          </a:xfrm>
        </p:grpSpPr>
        <p:sp>
          <p:nvSpPr>
            <p:cNvPr id="5" name="Freeform 5"/>
            <p:cNvSpPr/>
            <p:nvPr/>
          </p:nvSpPr>
          <p:spPr>
            <a:xfrm>
              <a:off x="0" y="0"/>
              <a:ext cx="727107" cy="2723752"/>
            </a:xfrm>
            <a:custGeom>
              <a:avLst/>
              <a:gdLst/>
              <a:ahLst/>
              <a:cxnLst/>
              <a:rect l="l" t="t" r="r" b="b"/>
              <a:pathLst>
                <a:path w="727107" h="2723752">
                  <a:moveTo>
                    <a:pt x="0" y="0"/>
                  </a:moveTo>
                  <a:lnTo>
                    <a:pt x="727107" y="0"/>
                  </a:lnTo>
                  <a:lnTo>
                    <a:pt x="727107" y="2723752"/>
                  </a:lnTo>
                  <a:lnTo>
                    <a:pt x="0" y="2723752"/>
                  </a:lnTo>
                  <a:close/>
                </a:path>
              </a:pathLst>
            </a:custGeom>
            <a:solidFill>
              <a:srgbClr val="145DA0"/>
            </a:solidFill>
          </p:spPr>
          <p:txBody>
            <a:bodyPr/>
            <a:lstStyle/>
            <a:p>
              <a:endParaRPr lang="it-IT"/>
            </a:p>
          </p:txBody>
        </p:sp>
        <p:sp>
          <p:nvSpPr>
            <p:cNvPr id="6" name="TextBox 6"/>
            <p:cNvSpPr txBox="1"/>
            <p:nvPr/>
          </p:nvSpPr>
          <p:spPr>
            <a:xfrm>
              <a:off x="0" y="-38100"/>
              <a:ext cx="727107" cy="2761852"/>
            </a:xfrm>
            <a:prstGeom prst="rect">
              <a:avLst/>
            </a:prstGeom>
          </p:spPr>
          <p:txBody>
            <a:bodyPr lIns="50800" tIns="50800" rIns="50800" bIns="50800" rtlCol="0" anchor="ctr"/>
            <a:lstStyle/>
            <a:p>
              <a:pPr algn="ctr">
                <a:lnSpc>
                  <a:spcPts val="2605"/>
                </a:lnSpc>
              </a:pPr>
              <a:endParaRPr/>
            </a:p>
          </p:txBody>
        </p:sp>
      </p:grpSp>
      <p:sp>
        <p:nvSpPr>
          <p:cNvPr id="8" name="TextBox 8"/>
          <p:cNvSpPr txBox="1"/>
          <p:nvPr/>
        </p:nvSpPr>
        <p:spPr>
          <a:xfrm>
            <a:off x="2304478" y="1028700"/>
            <a:ext cx="10562880" cy="2462982"/>
          </a:xfrm>
          <a:prstGeom prst="rect">
            <a:avLst/>
          </a:prstGeom>
        </p:spPr>
        <p:txBody>
          <a:bodyPr lIns="0" tIns="0" rIns="0" bIns="0" rtlCol="0" anchor="t">
            <a:spAutoFit/>
          </a:bodyPr>
          <a:lstStyle/>
          <a:p>
            <a:pPr marL="0" lvl="0" indent="0" algn="l">
              <a:lnSpc>
                <a:spcPts val="9625"/>
              </a:lnSpc>
              <a:spcBef>
                <a:spcPct val="0"/>
              </a:spcBef>
            </a:pPr>
            <a:r>
              <a:rPr lang="en-US" sz="8020" b="1" dirty="0">
                <a:solidFill>
                  <a:srgbClr val="56AEFF"/>
                </a:solidFill>
                <a:latin typeface="Now Bold"/>
                <a:ea typeface="Now Bold"/>
                <a:cs typeface="Now Bold"/>
                <a:sym typeface="Now Bold"/>
              </a:rPr>
              <a:t>MARKOV </a:t>
            </a:r>
          </a:p>
          <a:p>
            <a:pPr marL="0" lvl="0" indent="0" algn="l">
              <a:lnSpc>
                <a:spcPts val="9625"/>
              </a:lnSpc>
              <a:spcBef>
                <a:spcPct val="0"/>
              </a:spcBef>
            </a:pPr>
            <a:r>
              <a:rPr lang="en-US" sz="8020" b="1" dirty="0">
                <a:solidFill>
                  <a:srgbClr val="56AEFF"/>
                </a:solidFill>
                <a:latin typeface="Now Bold"/>
                <a:ea typeface="Now Bold"/>
                <a:cs typeface="Now Bold"/>
                <a:sym typeface="Now Bold"/>
              </a:rPr>
              <a:t>BLANKETS</a:t>
            </a:r>
          </a:p>
        </p:txBody>
      </p:sp>
      <p:grpSp>
        <p:nvGrpSpPr>
          <p:cNvPr id="9" name="Group 9"/>
          <p:cNvGrpSpPr/>
          <p:nvPr/>
        </p:nvGrpSpPr>
        <p:grpSpPr>
          <a:xfrm>
            <a:off x="2634821" y="7562448"/>
            <a:ext cx="2471474" cy="1150096"/>
            <a:chOff x="0" y="0"/>
            <a:chExt cx="3295299" cy="1533462"/>
          </a:xfrm>
        </p:grpSpPr>
        <p:sp>
          <p:nvSpPr>
            <p:cNvPr id="10" name="TextBox 10"/>
            <p:cNvSpPr txBox="1"/>
            <p:nvPr/>
          </p:nvSpPr>
          <p:spPr>
            <a:xfrm>
              <a:off x="0" y="0"/>
              <a:ext cx="3295299" cy="1235685"/>
            </a:xfrm>
            <a:prstGeom prst="rect">
              <a:avLst/>
            </a:prstGeom>
          </p:spPr>
          <p:txBody>
            <a:bodyPr lIns="0" tIns="0" rIns="0" bIns="0" rtlCol="0" anchor="t">
              <a:spAutoFit/>
            </a:bodyPr>
            <a:lstStyle/>
            <a:p>
              <a:pPr marL="0" lvl="0" indent="0" algn="ctr">
                <a:lnSpc>
                  <a:spcPts val="7254"/>
                </a:lnSpc>
                <a:spcBef>
                  <a:spcPct val="0"/>
                </a:spcBef>
              </a:pPr>
              <a:r>
                <a:rPr lang="en-US" sz="6045" b="1">
                  <a:solidFill>
                    <a:srgbClr val="FFFFFF"/>
                  </a:solidFill>
                  <a:latin typeface="Now Bold"/>
                  <a:ea typeface="Now Bold"/>
                  <a:cs typeface="Now Bold"/>
                  <a:sym typeface="Now Bold"/>
                </a:rPr>
                <a:t>96.6</a:t>
              </a:r>
              <a:r>
                <a:rPr lang="en-US" sz="6045" b="1" u="none" strike="noStrike">
                  <a:solidFill>
                    <a:srgbClr val="FFFFFF"/>
                  </a:solidFill>
                  <a:latin typeface="Now Bold"/>
                  <a:ea typeface="Now Bold"/>
                  <a:cs typeface="Now Bold"/>
                  <a:sym typeface="Now Bold"/>
                </a:rPr>
                <a:t>%</a:t>
              </a:r>
            </a:p>
          </p:txBody>
        </p:sp>
        <p:sp>
          <p:nvSpPr>
            <p:cNvPr id="11" name="TextBox 11"/>
            <p:cNvSpPr txBox="1"/>
            <p:nvPr/>
          </p:nvSpPr>
          <p:spPr>
            <a:xfrm>
              <a:off x="0" y="983134"/>
              <a:ext cx="3295299" cy="550328"/>
            </a:xfrm>
            <a:prstGeom prst="rect">
              <a:avLst/>
            </a:prstGeom>
          </p:spPr>
          <p:txBody>
            <a:bodyPr lIns="0" tIns="0" rIns="0" bIns="0" rtlCol="0" anchor="t">
              <a:spAutoFit/>
            </a:bodyPr>
            <a:lstStyle/>
            <a:p>
              <a:pPr marL="0" lvl="0" indent="0" algn="ctr">
                <a:lnSpc>
                  <a:spcPts val="3287"/>
                </a:lnSpc>
                <a:spcBef>
                  <a:spcPct val="0"/>
                </a:spcBef>
              </a:pPr>
              <a:r>
                <a:rPr lang="en-US" sz="2739" b="1" spc="731">
                  <a:solidFill>
                    <a:srgbClr val="FFFFFF"/>
                  </a:solidFill>
                  <a:latin typeface="Now Bold"/>
                  <a:ea typeface="Now Bold"/>
                  <a:cs typeface="Now Bold"/>
                  <a:sym typeface="Now Bold"/>
                </a:rPr>
                <a:t>F1 SCORE</a:t>
              </a:r>
            </a:p>
          </p:txBody>
        </p:sp>
      </p:grpSp>
      <p:grpSp>
        <p:nvGrpSpPr>
          <p:cNvPr id="12" name="Group 12"/>
          <p:cNvGrpSpPr/>
          <p:nvPr/>
        </p:nvGrpSpPr>
        <p:grpSpPr>
          <a:xfrm>
            <a:off x="2634821" y="6317102"/>
            <a:ext cx="2471474" cy="1150096"/>
            <a:chOff x="0" y="0"/>
            <a:chExt cx="3295299" cy="1533462"/>
          </a:xfrm>
        </p:grpSpPr>
        <p:sp>
          <p:nvSpPr>
            <p:cNvPr id="13" name="TextBox 13"/>
            <p:cNvSpPr txBox="1"/>
            <p:nvPr/>
          </p:nvSpPr>
          <p:spPr>
            <a:xfrm>
              <a:off x="0" y="0"/>
              <a:ext cx="3295299" cy="1235685"/>
            </a:xfrm>
            <a:prstGeom prst="rect">
              <a:avLst/>
            </a:prstGeom>
          </p:spPr>
          <p:txBody>
            <a:bodyPr lIns="0" tIns="0" rIns="0" bIns="0" rtlCol="0" anchor="t">
              <a:spAutoFit/>
            </a:bodyPr>
            <a:lstStyle/>
            <a:p>
              <a:pPr marL="0" lvl="0" indent="0" algn="ctr">
                <a:lnSpc>
                  <a:spcPts val="7254"/>
                </a:lnSpc>
                <a:spcBef>
                  <a:spcPct val="0"/>
                </a:spcBef>
              </a:pPr>
              <a:r>
                <a:rPr lang="en-US" sz="6045" b="1">
                  <a:solidFill>
                    <a:srgbClr val="FFFFFF"/>
                  </a:solidFill>
                  <a:latin typeface="Now Bold"/>
                  <a:ea typeface="Now Bold"/>
                  <a:cs typeface="Now Bold"/>
                  <a:sym typeface="Now Bold"/>
                </a:rPr>
                <a:t>96.5</a:t>
              </a:r>
              <a:r>
                <a:rPr lang="en-US" sz="6045" b="1" u="none" strike="noStrike">
                  <a:solidFill>
                    <a:srgbClr val="FFFFFF"/>
                  </a:solidFill>
                  <a:latin typeface="Now Bold"/>
                  <a:ea typeface="Now Bold"/>
                  <a:cs typeface="Now Bold"/>
                  <a:sym typeface="Now Bold"/>
                </a:rPr>
                <a:t>%</a:t>
              </a:r>
            </a:p>
          </p:txBody>
        </p:sp>
        <p:sp>
          <p:nvSpPr>
            <p:cNvPr id="14" name="TextBox 14"/>
            <p:cNvSpPr txBox="1"/>
            <p:nvPr/>
          </p:nvSpPr>
          <p:spPr>
            <a:xfrm>
              <a:off x="0" y="983134"/>
              <a:ext cx="3295299" cy="550328"/>
            </a:xfrm>
            <a:prstGeom prst="rect">
              <a:avLst/>
            </a:prstGeom>
          </p:spPr>
          <p:txBody>
            <a:bodyPr lIns="0" tIns="0" rIns="0" bIns="0" rtlCol="0" anchor="t">
              <a:spAutoFit/>
            </a:bodyPr>
            <a:lstStyle/>
            <a:p>
              <a:pPr marL="0" lvl="0" indent="0" algn="ctr">
                <a:lnSpc>
                  <a:spcPts val="3287"/>
                </a:lnSpc>
                <a:spcBef>
                  <a:spcPct val="0"/>
                </a:spcBef>
              </a:pPr>
              <a:r>
                <a:rPr lang="en-US" sz="2739" b="1" spc="1435">
                  <a:solidFill>
                    <a:srgbClr val="FFFFFF"/>
                  </a:solidFill>
                  <a:latin typeface="Now Bold"/>
                  <a:ea typeface="Now Bold"/>
                  <a:cs typeface="Now Bold"/>
                  <a:sym typeface="Now Bold"/>
                </a:rPr>
                <a:t>RECALL</a:t>
              </a:r>
            </a:p>
          </p:txBody>
        </p:sp>
      </p:grpSp>
      <p:grpSp>
        <p:nvGrpSpPr>
          <p:cNvPr id="15" name="Group 15"/>
          <p:cNvGrpSpPr/>
          <p:nvPr/>
        </p:nvGrpSpPr>
        <p:grpSpPr>
          <a:xfrm>
            <a:off x="2634821" y="3826409"/>
            <a:ext cx="2471474" cy="1150096"/>
            <a:chOff x="0" y="0"/>
            <a:chExt cx="3295299" cy="1533462"/>
          </a:xfrm>
        </p:grpSpPr>
        <p:sp>
          <p:nvSpPr>
            <p:cNvPr id="16" name="TextBox 16"/>
            <p:cNvSpPr txBox="1"/>
            <p:nvPr/>
          </p:nvSpPr>
          <p:spPr>
            <a:xfrm>
              <a:off x="0" y="0"/>
              <a:ext cx="3295299" cy="1235685"/>
            </a:xfrm>
            <a:prstGeom prst="rect">
              <a:avLst/>
            </a:prstGeom>
          </p:spPr>
          <p:txBody>
            <a:bodyPr lIns="0" tIns="0" rIns="0" bIns="0" rtlCol="0" anchor="t">
              <a:spAutoFit/>
            </a:bodyPr>
            <a:lstStyle/>
            <a:p>
              <a:pPr marL="0" lvl="0" indent="0" algn="ctr">
                <a:lnSpc>
                  <a:spcPts val="7254"/>
                </a:lnSpc>
                <a:spcBef>
                  <a:spcPct val="0"/>
                </a:spcBef>
              </a:pPr>
              <a:r>
                <a:rPr lang="en-US" sz="6045" b="1">
                  <a:solidFill>
                    <a:srgbClr val="FFFFFF"/>
                  </a:solidFill>
                  <a:latin typeface="Now Bold"/>
                  <a:ea typeface="Now Bold"/>
                  <a:cs typeface="Now Bold"/>
                  <a:sym typeface="Now Bold"/>
                </a:rPr>
                <a:t>98.3</a:t>
              </a:r>
              <a:r>
                <a:rPr lang="en-US" sz="6045" b="1" u="none" strike="noStrike">
                  <a:solidFill>
                    <a:srgbClr val="FFFFFF"/>
                  </a:solidFill>
                  <a:latin typeface="Now Bold"/>
                  <a:ea typeface="Now Bold"/>
                  <a:cs typeface="Now Bold"/>
                  <a:sym typeface="Now Bold"/>
                </a:rPr>
                <a:t>%</a:t>
              </a:r>
            </a:p>
          </p:txBody>
        </p:sp>
        <p:sp>
          <p:nvSpPr>
            <p:cNvPr id="17" name="TextBox 17"/>
            <p:cNvSpPr txBox="1"/>
            <p:nvPr/>
          </p:nvSpPr>
          <p:spPr>
            <a:xfrm>
              <a:off x="0" y="983134"/>
              <a:ext cx="3295299" cy="550328"/>
            </a:xfrm>
            <a:prstGeom prst="rect">
              <a:avLst/>
            </a:prstGeom>
          </p:spPr>
          <p:txBody>
            <a:bodyPr lIns="0" tIns="0" rIns="0" bIns="0" rtlCol="0" anchor="t">
              <a:spAutoFit/>
            </a:bodyPr>
            <a:lstStyle/>
            <a:p>
              <a:pPr marL="0" lvl="0" indent="0" algn="ctr">
                <a:lnSpc>
                  <a:spcPts val="3287"/>
                </a:lnSpc>
                <a:spcBef>
                  <a:spcPct val="0"/>
                </a:spcBef>
              </a:pPr>
              <a:r>
                <a:rPr lang="en-US" sz="2739" b="1" spc="372">
                  <a:solidFill>
                    <a:srgbClr val="FFFFFF"/>
                  </a:solidFill>
                  <a:latin typeface="Now Bold"/>
                  <a:ea typeface="Now Bold"/>
                  <a:cs typeface="Now Bold"/>
                  <a:sym typeface="Now Bold"/>
                </a:rPr>
                <a:t>ACCURACY</a:t>
              </a:r>
            </a:p>
          </p:txBody>
        </p:sp>
      </p:grpSp>
      <p:grpSp>
        <p:nvGrpSpPr>
          <p:cNvPr id="18" name="Group 18"/>
          <p:cNvGrpSpPr/>
          <p:nvPr/>
        </p:nvGrpSpPr>
        <p:grpSpPr>
          <a:xfrm>
            <a:off x="2634821" y="5071756"/>
            <a:ext cx="2471474" cy="1150096"/>
            <a:chOff x="0" y="0"/>
            <a:chExt cx="3295299" cy="1533462"/>
          </a:xfrm>
        </p:grpSpPr>
        <p:sp>
          <p:nvSpPr>
            <p:cNvPr id="19" name="TextBox 19"/>
            <p:cNvSpPr txBox="1"/>
            <p:nvPr/>
          </p:nvSpPr>
          <p:spPr>
            <a:xfrm>
              <a:off x="0" y="0"/>
              <a:ext cx="3295299" cy="1235685"/>
            </a:xfrm>
            <a:prstGeom prst="rect">
              <a:avLst/>
            </a:prstGeom>
          </p:spPr>
          <p:txBody>
            <a:bodyPr lIns="0" tIns="0" rIns="0" bIns="0" rtlCol="0" anchor="t">
              <a:spAutoFit/>
            </a:bodyPr>
            <a:lstStyle/>
            <a:p>
              <a:pPr marL="0" lvl="0" indent="0" algn="ctr">
                <a:lnSpc>
                  <a:spcPts val="7254"/>
                </a:lnSpc>
                <a:spcBef>
                  <a:spcPct val="0"/>
                </a:spcBef>
              </a:pPr>
              <a:r>
                <a:rPr lang="en-US" sz="6045" b="1">
                  <a:solidFill>
                    <a:srgbClr val="FFFFFF"/>
                  </a:solidFill>
                  <a:latin typeface="Now Bold"/>
                  <a:ea typeface="Now Bold"/>
                  <a:cs typeface="Now Bold"/>
                  <a:sym typeface="Now Bold"/>
                </a:rPr>
                <a:t>96.7</a:t>
              </a:r>
              <a:r>
                <a:rPr lang="en-US" sz="6045" b="1" u="none" strike="noStrike">
                  <a:solidFill>
                    <a:srgbClr val="FFFFFF"/>
                  </a:solidFill>
                  <a:latin typeface="Now Bold"/>
                  <a:ea typeface="Now Bold"/>
                  <a:cs typeface="Now Bold"/>
                  <a:sym typeface="Now Bold"/>
                </a:rPr>
                <a:t>%</a:t>
              </a:r>
            </a:p>
          </p:txBody>
        </p:sp>
        <p:sp>
          <p:nvSpPr>
            <p:cNvPr id="20" name="TextBox 20"/>
            <p:cNvSpPr txBox="1"/>
            <p:nvPr/>
          </p:nvSpPr>
          <p:spPr>
            <a:xfrm>
              <a:off x="0" y="983134"/>
              <a:ext cx="3295299" cy="550328"/>
            </a:xfrm>
            <a:prstGeom prst="rect">
              <a:avLst/>
            </a:prstGeom>
          </p:spPr>
          <p:txBody>
            <a:bodyPr lIns="0" tIns="0" rIns="0" bIns="0" rtlCol="0" anchor="t">
              <a:spAutoFit/>
            </a:bodyPr>
            <a:lstStyle/>
            <a:p>
              <a:pPr marL="0" lvl="0" indent="0" algn="ctr">
                <a:lnSpc>
                  <a:spcPts val="3287"/>
                </a:lnSpc>
                <a:spcBef>
                  <a:spcPct val="0"/>
                </a:spcBef>
              </a:pPr>
              <a:r>
                <a:rPr lang="en-US" sz="2739" b="1" spc="353">
                  <a:solidFill>
                    <a:srgbClr val="FFFFFF"/>
                  </a:solidFill>
                  <a:latin typeface="Now Bold"/>
                  <a:ea typeface="Now Bold"/>
                  <a:cs typeface="Now Bold"/>
                  <a:sym typeface="Now Bold"/>
                </a:rPr>
                <a:t>PRECISION</a:t>
              </a:r>
            </a:p>
          </p:txBody>
        </p:sp>
      </p:grpSp>
      <p:sp>
        <p:nvSpPr>
          <p:cNvPr id="21" name="TextBox 21"/>
          <p:cNvSpPr txBox="1"/>
          <p:nvPr/>
        </p:nvSpPr>
        <p:spPr>
          <a:xfrm>
            <a:off x="-1253414" y="6652043"/>
            <a:ext cx="10247944" cy="660157"/>
          </a:xfrm>
          <a:prstGeom prst="rect">
            <a:avLst/>
          </a:prstGeom>
        </p:spPr>
        <p:txBody>
          <a:bodyPr lIns="0" tIns="0" rIns="0" bIns="0" rtlCol="0" anchor="t">
            <a:spAutoFit/>
          </a:bodyPr>
          <a:lstStyle/>
          <a:p>
            <a:pPr marL="0" lvl="0" indent="0" algn="r">
              <a:lnSpc>
                <a:spcPts val="5203"/>
              </a:lnSpc>
              <a:spcBef>
                <a:spcPct val="0"/>
              </a:spcBef>
            </a:pPr>
            <a:r>
              <a:rPr lang="en-US" sz="4230" b="1" dirty="0">
                <a:solidFill>
                  <a:srgbClr val="56AEFF"/>
                </a:solidFill>
                <a:latin typeface="DM Sans Bold"/>
                <a:ea typeface="DM Sans Bold"/>
                <a:cs typeface="DM Sans Bold"/>
                <a:sym typeface="DM Sans Bold"/>
              </a:rPr>
              <a:t>Prediction Error</a:t>
            </a:r>
          </a:p>
        </p:txBody>
      </p:sp>
      <p:pic>
        <p:nvPicPr>
          <p:cNvPr id="22" name="Immagine 21">
            <a:extLst>
              <a:ext uri="{FF2B5EF4-FFF2-40B4-BE49-F238E27FC236}">
                <a16:creationId xmlns:a16="http://schemas.microsoft.com/office/drawing/2014/main" id="{DA68592F-80A1-DA2F-12BF-89276C8BD45C}"/>
              </a:ext>
            </a:extLst>
          </p:cNvPr>
          <p:cNvPicPr>
            <a:picLocks noChangeAspect="1"/>
          </p:cNvPicPr>
          <p:nvPr/>
        </p:nvPicPr>
        <p:blipFill>
          <a:blip r:embed="rId4"/>
          <a:stretch>
            <a:fillRect/>
          </a:stretch>
        </p:blipFill>
        <p:spPr>
          <a:xfrm>
            <a:off x="10411667" y="2047984"/>
            <a:ext cx="6766693" cy="696301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2662</TotalTime>
  <Words>613</Words>
  <Application>Microsoft Macintosh PowerPoint</Application>
  <PresentationFormat>Personalizzato</PresentationFormat>
  <Paragraphs>98</Paragraphs>
  <Slides>15</Slides>
  <Notes>11</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15</vt:i4>
      </vt:variant>
    </vt:vector>
  </HeadingPairs>
  <TitlesOfParts>
    <vt:vector size="24" baseType="lpstr">
      <vt:lpstr>Now Bold</vt:lpstr>
      <vt:lpstr>DM Sans Bold</vt:lpstr>
      <vt:lpstr>Calibri</vt:lpstr>
      <vt:lpstr>Cambria Math</vt:lpstr>
      <vt:lpstr>DM Sans</vt:lpstr>
      <vt:lpstr>Aptos</vt:lpstr>
      <vt:lpstr>DM Sans Italics</vt:lpstr>
      <vt:lpstr>Arial</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PW AIII</dc:title>
  <cp:lastModifiedBy>Mauro Dore - mauro.dore@studio.unibo.it</cp:lastModifiedBy>
  <cp:revision>12</cp:revision>
  <dcterms:created xsi:type="dcterms:W3CDTF">2006-08-16T00:00:00Z</dcterms:created>
  <dcterms:modified xsi:type="dcterms:W3CDTF">2025-05-19T16:18:25Z</dcterms:modified>
  <dc:identifier>DAGfZXjuN6Q</dc:identifier>
</cp:coreProperties>
</file>